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256" r:id="rId2"/>
    <p:sldId id="271" r:id="rId3"/>
    <p:sldId id="284" r:id="rId4"/>
    <p:sldId id="272" r:id="rId5"/>
    <p:sldId id="305" r:id="rId6"/>
    <p:sldId id="285" r:id="rId7"/>
    <p:sldId id="286" r:id="rId8"/>
    <p:sldId id="287" r:id="rId9"/>
    <p:sldId id="288" r:id="rId10"/>
    <p:sldId id="289" r:id="rId11"/>
    <p:sldId id="290" r:id="rId12"/>
    <p:sldId id="292" r:id="rId13"/>
    <p:sldId id="293" r:id="rId14"/>
    <p:sldId id="294" r:id="rId15"/>
    <p:sldId id="295" r:id="rId16"/>
    <p:sldId id="296" r:id="rId17"/>
    <p:sldId id="297" r:id="rId18"/>
    <p:sldId id="298" r:id="rId19"/>
    <p:sldId id="299" r:id="rId20"/>
    <p:sldId id="300" r:id="rId21"/>
    <p:sldId id="301" r:id="rId22"/>
    <p:sldId id="302" r:id="rId23"/>
    <p:sldId id="303" r:id="rId24"/>
    <p:sldId id="304" r:id="rId25"/>
    <p:sldId id="273" r:id="rId26"/>
    <p:sldId id="274" r:id="rId27"/>
    <p:sldId id="275" r:id="rId28"/>
    <p:sldId id="276" r:id="rId29"/>
    <p:sldId id="277" r:id="rId30"/>
    <p:sldId id="278" r:id="rId31"/>
    <p:sldId id="281" r:id="rId32"/>
    <p:sldId id="279" r:id="rId33"/>
    <p:sldId id="280" r:id="rId34"/>
    <p:sldId id="283" r:id="rId35"/>
    <p:sldId id="282" r:id="rId3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5194" autoAdjust="0"/>
  </p:normalViewPr>
  <p:slideViewPr>
    <p:cSldViewPr snapToGrid="0">
      <p:cViewPr varScale="1">
        <p:scale>
          <a:sx n="86" d="100"/>
          <a:sy n="86" d="100"/>
        </p:scale>
        <p:origin x="288" y="5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61DF07-F089-4A39-9B54-D1EF6C1102E5}" type="datetimeFigureOut">
              <a:rPr lang="ko-KR" altLang="en-US" smtClean="0"/>
              <a:t>2024-09-21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EF9A57-DD9B-4DC6-AEA9-261DFAB479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1309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EF9A57-DD9B-4DC6-AEA9-261DFAB4798B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39672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EF9A57-DD9B-4DC6-AEA9-261DFAB4798B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06319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F675A-083A-47D1-B1AD-D8C6E4F315D0}" type="datetimeFigureOut">
              <a:rPr lang="ko-KR" altLang="en-US" smtClean="0"/>
              <a:t>2024-09-21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37291-0348-448E-A485-F79546F204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49843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F675A-083A-47D1-B1AD-D8C6E4F315D0}" type="datetimeFigureOut">
              <a:rPr lang="ko-KR" altLang="en-US" smtClean="0"/>
              <a:t>2024-09-21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37291-0348-448E-A485-F79546F204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29924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F675A-083A-47D1-B1AD-D8C6E4F315D0}" type="datetimeFigureOut">
              <a:rPr lang="ko-KR" altLang="en-US" smtClean="0"/>
              <a:t>2024-09-21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37291-0348-448E-A485-F79546F204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04413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F675A-083A-47D1-B1AD-D8C6E4F315D0}" type="datetimeFigureOut">
              <a:rPr lang="ko-KR" altLang="en-US" smtClean="0"/>
              <a:t>2024-09-21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37291-0348-448E-A485-F79546F204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40501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F675A-083A-47D1-B1AD-D8C6E4F315D0}" type="datetimeFigureOut">
              <a:rPr lang="ko-KR" altLang="en-US" smtClean="0"/>
              <a:t>2024-09-21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37291-0348-448E-A485-F79546F204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50301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F675A-083A-47D1-B1AD-D8C6E4F315D0}" type="datetimeFigureOut">
              <a:rPr lang="ko-KR" altLang="en-US" smtClean="0"/>
              <a:t>2024-09-21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37291-0348-448E-A485-F79546F204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28133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F675A-083A-47D1-B1AD-D8C6E4F315D0}" type="datetimeFigureOut">
              <a:rPr lang="ko-KR" altLang="en-US" smtClean="0"/>
              <a:t>2024-09-21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37291-0348-448E-A485-F79546F204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2370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F675A-083A-47D1-B1AD-D8C6E4F315D0}" type="datetimeFigureOut">
              <a:rPr lang="ko-KR" altLang="en-US" smtClean="0"/>
              <a:t>2024-09-21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37291-0348-448E-A485-F79546F204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75354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F675A-083A-47D1-B1AD-D8C6E4F315D0}" type="datetimeFigureOut">
              <a:rPr lang="ko-KR" altLang="en-US" smtClean="0"/>
              <a:t>2024-09-21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37291-0348-448E-A485-F79546F204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480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F675A-083A-47D1-B1AD-D8C6E4F315D0}" type="datetimeFigureOut">
              <a:rPr lang="ko-KR" altLang="en-US" smtClean="0"/>
              <a:t>2024-09-21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37291-0348-448E-A485-F79546F204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69770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F675A-083A-47D1-B1AD-D8C6E4F315D0}" type="datetimeFigureOut">
              <a:rPr lang="ko-KR" altLang="en-US" smtClean="0"/>
              <a:t>2024-09-21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37291-0348-448E-A485-F79546F204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36990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5F675A-083A-47D1-B1AD-D8C6E4F315D0}" type="datetimeFigureOut">
              <a:rPr lang="ko-KR" altLang="en-US" smtClean="0"/>
              <a:t>2024-09-21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637291-0348-448E-A485-F79546F204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77451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190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Relationship Id="rId9" Type="http://schemas.openxmlformats.org/officeDocument/2006/relationships/image" Target="../media/image7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15BBF881-79AA-420F-8264-94A46CE4D0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763270"/>
            <a:ext cx="9144000" cy="1655762"/>
          </a:xfrm>
        </p:spPr>
        <p:txBody>
          <a:bodyPr/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조현범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ko-KR" altLang="en-US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663556EA-A6AB-49D7-9795-26164FCA65DF}"/>
              </a:ext>
            </a:extLst>
          </p:cNvPr>
          <p:cNvSpPr txBox="1">
            <a:spLocks/>
          </p:cNvSpPr>
          <p:nvPr/>
        </p:nvSpPr>
        <p:spPr>
          <a:xfrm>
            <a:off x="0" y="485544"/>
            <a:ext cx="121920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Your Diffusion Model is Secretly a Zero-Shot Classifier</a:t>
            </a:r>
          </a:p>
          <a:p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(Li et al., ICCV 2023)</a:t>
            </a:r>
            <a:endParaRPr lang="ko-KR" altLang="en-US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765605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7D7709E-206F-4B6B-9ABA-DCEDF98FB299}"/>
              </a:ext>
            </a:extLst>
          </p:cNvPr>
          <p:cNvSpPr txBox="1"/>
          <p:nvPr/>
        </p:nvSpPr>
        <p:spPr>
          <a:xfrm>
            <a:off x="0" y="0"/>
            <a:ext cx="64258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2125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4. Practical Considerations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AEAE2E7-4604-4C30-96BA-7EDCD9641507}"/>
              </a:ext>
            </a:extLst>
          </p:cNvPr>
          <p:cNvSpPr txBox="1"/>
          <p:nvPr/>
        </p:nvSpPr>
        <p:spPr>
          <a:xfrm>
            <a:off x="5638800" y="2930525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922EEF6-C41D-4EED-AAFA-E7D60D60CE65}"/>
              </a:ext>
            </a:extLst>
          </p:cNvPr>
          <p:cNvSpPr txBox="1"/>
          <p:nvPr/>
        </p:nvSpPr>
        <p:spPr>
          <a:xfrm>
            <a:off x="663880" y="904251"/>
            <a:ext cx="1102290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Effect of </a:t>
            </a:r>
            <a:r>
              <a:rPr lang="en-US" altLang="ko-KR" sz="1400" b="1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timestep</a:t>
            </a:r>
            <a:endParaRPr lang="en-US" altLang="ko-KR" sz="14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(Fig3)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하나의 </a:t>
            </a:r>
            <a:r>
              <a:rPr lang="en-US" altLang="ko-KR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timestep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만을 사용한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evaluation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결과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t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500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근처에서 가장 높은 정확도를 보임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(Fig4)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이를 고려해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t=500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근처 값을 자주 </a:t>
            </a:r>
            <a:r>
              <a:rPr lang="ko-KR" altLang="en-US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샘플링하는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전략을 포함한 다양한 전략을 비교한 결과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(1,1000)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사이의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uniform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샘플링이 가장 높은 정확도를 보였음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FD868D6-0208-4135-A255-5F556AB98D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566" y="3471249"/>
            <a:ext cx="4648234" cy="220981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28C9324-EA94-4DAF-89AB-61E92E8D67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5332" y="3157353"/>
            <a:ext cx="4333907" cy="3114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5870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7D7709E-206F-4B6B-9ABA-DCEDF98FB299}"/>
              </a:ext>
            </a:extLst>
          </p:cNvPr>
          <p:cNvSpPr txBox="1"/>
          <p:nvPr/>
        </p:nvSpPr>
        <p:spPr>
          <a:xfrm>
            <a:off x="0" y="0"/>
            <a:ext cx="64258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2125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4. Practical Considerations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AEAE2E7-4604-4C30-96BA-7EDCD9641507}"/>
              </a:ext>
            </a:extLst>
          </p:cNvPr>
          <p:cNvSpPr txBox="1"/>
          <p:nvPr/>
        </p:nvSpPr>
        <p:spPr>
          <a:xfrm>
            <a:off x="5638800" y="2930525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922EEF6-C41D-4EED-AAFA-E7D60D60CE65}"/>
              </a:ext>
            </a:extLst>
          </p:cNvPr>
          <p:cNvSpPr txBox="1"/>
          <p:nvPr/>
        </p:nvSpPr>
        <p:spPr>
          <a:xfrm>
            <a:off x="663880" y="904251"/>
            <a:ext cx="1102290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Efficient Classification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각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image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대해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(class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개수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C) x (trial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횟수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N)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만큼의 총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trial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 필요하므로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아니라고 확신할 수 있는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class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대해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error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계산을 중단하도록 했음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(alg2) stage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나눠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각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stage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마다 정해진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trial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진행함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 stage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 지날수록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작은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mean error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갖는 몇 개의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class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만 남게 됨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070BB46-718C-424D-A773-370AB4FEB0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2069" y="2930525"/>
            <a:ext cx="6051719" cy="3039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8194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7D7709E-206F-4B6B-9ABA-DCEDF98FB299}"/>
              </a:ext>
            </a:extLst>
          </p:cNvPr>
          <p:cNvSpPr txBox="1"/>
          <p:nvPr/>
        </p:nvSpPr>
        <p:spPr>
          <a:xfrm>
            <a:off x="0" y="0"/>
            <a:ext cx="64258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2125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5. Experimental Results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AEAE2E7-4604-4C30-96BA-7EDCD9641507}"/>
              </a:ext>
            </a:extLst>
          </p:cNvPr>
          <p:cNvSpPr txBox="1"/>
          <p:nvPr/>
        </p:nvSpPr>
        <p:spPr>
          <a:xfrm>
            <a:off x="5638800" y="2930525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922EEF6-C41D-4EED-AAFA-E7D60D60CE65}"/>
              </a:ext>
            </a:extLst>
          </p:cNvPr>
          <p:cNvSpPr txBox="1"/>
          <p:nvPr/>
        </p:nvSpPr>
        <p:spPr>
          <a:xfrm>
            <a:off x="663880" y="904251"/>
            <a:ext cx="11022904" cy="20002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Zero-shot Classification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TTI diffusion model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stable diffusion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이용한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zero-shot classification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결과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SD feature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와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label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supervised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하게 학습한 경우에 비해 전체적으로 높은 성능을 나타냄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다른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dataset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으로 학습해 직접적인 비교는 어렵지만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CLIP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과도 유사한 성능을 보였음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stable diffusion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학습에 사용된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data filtering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거친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dataset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고려했을 때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대부분의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test data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OOD data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이므로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train set diversity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증가시켰을 때의 성능 향상이 예상됨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02500B3-09B6-4B06-8732-2A9217C244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965" y="3295990"/>
            <a:ext cx="7157294" cy="134199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C1E0F83-B8E0-4F07-9574-A5465375A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5784" y="4726448"/>
            <a:ext cx="4169127" cy="1825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7216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7D7709E-206F-4B6B-9ABA-DCEDF98FB299}"/>
              </a:ext>
            </a:extLst>
          </p:cNvPr>
          <p:cNvSpPr txBox="1"/>
          <p:nvPr/>
        </p:nvSpPr>
        <p:spPr>
          <a:xfrm>
            <a:off x="0" y="0"/>
            <a:ext cx="64258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2125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5. Experimental Results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AEAE2E7-4604-4C30-96BA-7EDCD9641507}"/>
              </a:ext>
            </a:extLst>
          </p:cNvPr>
          <p:cNvSpPr txBox="1"/>
          <p:nvPr/>
        </p:nvSpPr>
        <p:spPr>
          <a:xfrm>
            <a:off x="5638800" y="2930525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922EEF6-C41D-4EED-AAFA-E7D60D60CE65}"/>
              </a:ext>
            </a:extLst>
          </p:cNvPr>
          <p:cNvSpPr txBox="1"/>
          <p:nvPr/>
        </p:nvSpPr>
        <p:spPr>
          <a:xfrm>
            <a:off x="663880" y="904251"/>
            <a:ext cx="11022904" cy="20002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Compositional Reasoning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모든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category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에서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CLIP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비해 높은 성능을 나타냄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OOD Detection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DiT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사용한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OOD detection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경우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다른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dataset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은 </a:t>
            </a:r>
            <a:r>
              <a:rPr lang="en-US" altLang="ko-KR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ViT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-B/16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보다 못 미치는 성능을 보였지만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en-US" altLang="ko-KR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ResNet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 예측하기 어려워하는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image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구성된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ImageNet-A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에서 높은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effective robustness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보임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또한 </a:t>
            </a:r>
            <a:r>
              <a:rPr lang="en-US" altLang="ko-KR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DiT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학습에 간단한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augmentation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만 사용됐고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regularization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은 사용되지 않은 점을 감안했을 때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overfitting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문제에 강함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7E78973-3858-4023-8E25-73D9416161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960" y="3243904"/>
            <a:ext cx="5000662" cy="141923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0ACC6C8-F373-4ACB-973A-D2D055023B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010" y="3568487"/>
            <a:ext cx="5210213" cy="292419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5DDAD8E-8B81-44C4-9CFD-478DF1322E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8102" y="4158546"/>
            <a:ext cx="4098887" cy="2699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6484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63556EA-A6AB-49D7-9795-26164FCA65DF}"/>
              </a:ext>
            </a:extLst>
          </p:cNvPr>
          <p:cNvSpPr txBox="1">
            <a:spLocks/>
          </p:cNvSpPr>
          <p:nvPr/>
        </p:nvSpPr>
        <p:spPr>
          <a:xfrm>
            <a:off x="0" y="485544"/>
            <a:ext cx="121920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Generative Classifiers Avoid Shortcut Solutions</a:t>
            </a:r>
          </a:p>
          <a:p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(Li et al., ICML 2024)</a:t>
            </a:r>
            <a:endParaRPr lang="ko-KR" altLang="en-US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73827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7D7709E-206F-4B6B-9ABA-DCEDF98FB299}"/>
              </a:ext>
            </a:extLst>
          </p:cNvPr>
          <p:cNvSpPr txBox="1"/>
          <p:nvPr/>
        </p:nvSpPr>
        <p:spPr>
          <a:xfrm>
            <a:off x="0" y="0"/>
            <a:ext cx="34554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2125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 Introduction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922EEF6-C41D-4EED-AAFA-E7D60D60CE65}"/>
              </a:ext>
            </a:extLst>
          </p:cNvPr>
          <p:cNvSpPr txBox="1"/>
          <p:nvPr/>
        </p:nvSpPr>
        <p:spPr>
          <a:xfrm>
            <a:off x="663880" y="904251"/>
            <a:ext cx="10709753" cy="20002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Generative Classifiers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shortcut learning: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의도하지 않은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(spurious feature) decision rule (ex: image background, text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특정 단어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따라 모델이 판단하도록 학습해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작은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distribution shift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에도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generalize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하지 못하는 문제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shortcut learning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취약한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discriminative model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과 달리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generative model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은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input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causal, spurious feature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전부 모델링하기 때문에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shortcut solution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피한다는 것을 밝힘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distribution shift benchmark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에서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discriminative classifier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비해 더 나은 </a:t>
            </a:r>
            <a:r>
              <a:rPr lang="en-US" altLang="ko-KR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ood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accuracy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나타내는 것을 확인함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BA39DED-EAF6-474A-9861-4A0FE90C02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903" y="4032948"/>
            <a:ext cx="6256517" cy="241772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2C82F48-0774-4746-8339-0B198A941F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0501" y="3813051"/>
            <a:ext cx="3076597" cy="2857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9572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7D7709E-206F-4B6B-9ABA-DCEDF98FB299}"/>
              </a:ext>
            </a:extLst>
          </p:cNvPr>
          <p:cNvSpPr txBox="1"/>
          <p:nvPr/>
        </p:nvSpPr>
        <p:spPr>
          <a:xfrm>
            <a:off x="0" y="0"/>
            <a:ext cx="34554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2125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 Related Work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922EEF6-C41D-4EED-AAFA-E7D60D60CE65}"/>
              </a:ext>
            </a:extLst>
          </p:cNvPr>
          <p:cNvSpPr txBox="1"/>
          <p:nvPr/>
        </p:nvSpPr>
        <p:spPr>
          <a:xfrm>
            <a:off x="663880" y="904251"/>
            <a:ext cx="10709753" cy="1030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이전 </a:t>
            </a:r>
            <a:r>
              <a:rPr lang="ko-KR" altLang="en-US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연구들에서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hybrid generative-discriminative classifier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test-time adaptation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사용하거나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diffusion model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zero-shot classification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수행해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synthetic corruption dataset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에서의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robustness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보였음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본 논문은 이와 다르게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realistic distribution shift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에서 나타나는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spurious correlation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상황에서의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robustness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다룸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FBAD5A7-62BB-4C3C-BEFE-E739CCCC43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504" y="2947022"/>
            <a:ext cx="5323379" cy="23588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A4A335D-F686-4B62-B32E-1C546243D1DE}"/>
              </a:ext>
            </a:extLst>
          </p:cNvPr>
          <p:cNvSpPr txBox="1"/>
          <p:nvPr/>
        </p:nvSpPr>
        <p:spPr>
          <a:xfrm>
            <a:off x="2873003" y="5611026"/>
            <a:ext cx="1421907" cy="3427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[Diffusion-TTA]</a:t>
            </a:r>
          </a:p>
        </p:txBody>
      </p:sp>
    </p:spTree>
    <p:extLst>
      <p:ext uri="{BB962C8B-B14F-4D97-AF65-F5344CB8AC3E}">
        <p14:creationId xmlns:p14="http://schemas.microsoft.com/office/powerpoint/2010/main" val="36948633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7D7709E-206F-4B6B-9ABA-DCEDF98FB299}"/>
              </a:ext>
            </a:extLst>
          </p:cNvPr>
          <p:cNvSpPr txBox="1"/>
          <p:nvPr/>
        </p:nvSpPr>
        <p:spPr>
          <a:xfrm>
            <a:off x="0" y="0"/>
            <a:ext cx="34554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2125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 Preliminaries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922EEF6-C41D-4EED-AAFA-E7D60D60CE65}"/>
              </a:ext>
            </a:extLst>
          </p:cNvPr>
          <p:cNvSpPr txBox="1"/>
          <p:nvPr/>
        </p:nvSpPr>
        <p:spPr>
          <a:xfrm>
            <a:off x="663880" y="904251"/>
            <a:ext cx="10709753" cy="1677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Types of Distribution Shift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본 논문은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subpopulation shift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와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domain shift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두 종류의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distribution shift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고려함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subpopulation shift: train, test set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subpopulation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비율 차이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 subpopulation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표현하는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spurious feature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모델이 잘못 학습할 경우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en-US" altLang="ko-KR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celebA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),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다른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spurious feature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갖는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minority group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예측 정확도에 문제가 생김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domain shift: train, test set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분포 차이로 인해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train set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예측에 사용되었던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spurious feature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test set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에서 도움을 주지 못함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EE9CD49-C875-49D5-B03D-E1F29CD363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6396" y="2969085"/>
            <a:ext cx="4191459" cy="3640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4078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7D7709E-206F-4B6B-9ABA-DCEDF98FB299}"/>
              </a:ext>
            </a:extLst>
          </p:cNvPr>
          <p:cNvSpPr txBox="1"/>
          <p:nvPr/>
        </p:nvSpPr>
        <p:spPr>
          <a:xfrm>
            <a:off x="0" y="0"/>
            <a:ext cx="34554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2125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 Preliminaries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922EEF6-C41D-4EED-AAFA-E7D60D60CE65}"/>
              </a:ext>
            </a:extLst>
          </p:cNvPr>
          <p:cNvSpPr txBox="1"/>
          <p:nvPr/>
        </p:nvSpPr>
        <p:spPr>
          <a:xfrm>
            <a:off x="663880" y="904251"/>
            <a:ext cx="10709753" cy="1677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Types of Distribution Shift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overparameterized discriminative classifier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경우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모델이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spurious feature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활용해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majority group loss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minimize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하도록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fitting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된 이후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spurious feature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 도움되지 않는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minority example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는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memorize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하면서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overfitting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되는 문제가 발생함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이를 해결하기 위해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data rebalancing, loss reweighting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과 같은 방법이 제안되었지만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학습이 </a:t>
            </a:r>
            <a:r>
              <a:rPr lang="ko-KR" altLang="en-US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복잡해지며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distribution shift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대한 정보를 알아야 하기 때문에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realistic dataset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적용하기 어려움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582BF5B-079B-4CB7-81B5-1BC90D1CC2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054" y="3277204"/>
            <a:ext cx="2886096" cy="267654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C3DCE01-66A6-4F19-B8D7-61EF57B9B1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0351" y="4825535"/>
            <a:ext cx="3219474" cy="60960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50C4571-52F9-450F-8D7E-EBEDA79FDD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4654" y="3358770"/>
            <a:ext cx="2828946" cy="1038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5257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7D7709E-206F-4B6B-9ABA-DCEDF98FB299}"/>
              </a:ext>
            </a:extLst>
          </p:cNvPr>
          <p:cNvSpPr txBox="1"/>
          <p:nvPr/>
        </p:nvSpPr>
        <p:spPr>
          <a:xfrm>
            <a:off x="0" y="0"/>
            <a:ext cx="49322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2125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4. Generative Classifiers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922EEF6-C41D-4EED-AAFA-E7D60D60CE65}"/>
              </a:ext>
            </a:extLst>
          </p:cNvPr>
          <p:cNvSpPr txBox="1"/>
          <p:nvPr/>
        </p:nvSpPr>
        <p:spPr>
          <a:xfrm>
            <a:off x="663880" y="904251"/>
            <a:ext cx="10709753" cy="32928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Diffusion-based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image classification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경우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class-conditional diffusion model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학습한 후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Diffusion Classifier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연구처럼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denoising error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 가장 작은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class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정답으로 예측함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Autoregressive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text classification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경우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autoregressive Transformer model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이용함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training: text sequence x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대해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text modeling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수행하도록 학습하고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 때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BOS token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자리에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label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해당하는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class token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입력함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inference: text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앞에 각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class token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넣어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class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개수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회의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forward pass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진행해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전체 예측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sequence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cross-entropy loss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 최소가 되는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class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정답으로 예측함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따라서 추가적인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architecture, hyperparameter, data augmentation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없이 간단하게 학습 가능함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5E76E08-2E8B-4F1D-8CD9-20B08B06FD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1832" y="4359583"/>
            <a:ext cx="5308568" cy="2127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5188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7D7709E-206F-4B6B-9ABA-DCEDF98FB299}"/>
              </a:ext>
            </a:extLst>
          </p:cNvPr>
          <p:cNvSpPr txBox="1"/>
          <p:nvPr/>
        </p:nvSpPr>
        <p:spPr>
          <a:xfrm>
            <a:off x="0" y="0"/>
            <a:ext cx="34554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2125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 Introduction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922EEF6-C41D-4EED-AAFA-E7D60D60CE65}"/>
              </a:ext>
            </a:extLst>
          </p:cNvPr>
          <p:cNvSpPr txBox="1"/>
          <p:nvPr/>
        </p:nvSpPr>
        <p:spPr>
          <a:xfrm>
            <a:off x="663880" y="904251"/>
            <a:ext cx="10709753" cy="1030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Diffusion Classifier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generative model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은 </a:t>
            </a:r>
            <a:r>
              <a:rPr lang="ko-KR" altLang="en-US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분포를 정확하게 모델링하는 장점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가지므로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  본 논문은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diffusion model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image classification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적용한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zero-shot classifier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Diffusion Classifier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제안함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C989E33-B28F-4D93-A87C-620296F9D8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5532" y="4574394"/>
            <a:ext cx="4947959" cy="137935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5494880-A0D4-4917-8427-7D9910A6FF60}"/>
              </a:ext>
            </a:extLst>
          </p:cNvPr>
          <p:cNvSpPr/>
          <p:nvPr/>
        </p:nvSpPr>
        <p:spPr>
          <a:xfrm>
            <a:off x="6407955" y="4691777"/>
            <a:ext cx="1450344" cy="50170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E7899C4-3460-44E1-90FA-EB33BFFD5148}"/>
              </a:ext>
            </a:extLst>
          </p:cNvPr>
          <p:cNvSpPr txBox="1"/>
          <p:nvPr/>
        </p:nvSpPr>
        <p:spPr>
          <a:xfrm>
            <a:off x="8844744" y="3915352"/>
            <a:ext cx="2466108" cy="619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conditional generative model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log likelihood ELBO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계산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1DC0EED3-0C83-437D-A09D-94908F828BBD}"/>
              </a:ext>
            </a:extLst>
          </p:cNvPr>
          <p:cNvCxnSpPr>
            <a:cxnSpLocks/>
            <a:stCxn id="7" idx="1"/>
            <a:endCxn id="6" idx="3"/>
          </p:cNvCxnSpPr>
          <p:nvPr/>
        </p:nvCxnSpPr>
        <p:spPr>
          <a:xfrm flipH="1">
            <a:off x="7858299" y="4225213"/>
            <a:ext cx="986445" cy="71741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A8230AA-819F-4660-BA94-CEDE9D3C0EFA}"/>
              </a:ext>
            </a:extLst>
          </p:cNvPr>
          <p:cNvSpPr/>
          <p:nvPr/>
        </p:nvSpPr>
        <p:spPr>
          <a:xfrm>
            <a:off x="5558445" y="4691777"/>
            <a:ext cx="809105" cy="50170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174BA3A-062F-427D-AB88-B9DBFB43EBD2}"/>
              </a:ext>
            </a:extLst>
          </p:cNvPr>
          <p:cNvSpPr txBox="1"/>
          <p:nvPr/>
        </p:nvSpPr>
        <p:spPr>
          <a:xfrm>
            <a:off x="3783664" y="4053850"/>
            <a:ext cx="1375770" cy="3427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적절한 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prior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가정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286778FD-0C27-44BB-BBD4-EE6E38EA9CF0}"/>
              </a:ext>
            </a:extLst>
          </p:cNvPr>
          <p:cNvCxnSpPr>
            <a:cxnSpLocks/>
            <a:stCxn id="16" idx="3"/>
            <a:endCxn id="15" idx="1"/>
          </p:cNvCxnSpPr>
          <p:nvPr/>
        </p:nvCxnSpPr>
        <p:spPr>
          <a:xfrm>
            <a:off x="5159434" y="4225212"/>
            <a:ext cx="399011" cy="71741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2A683BB-0C21-47CA-AE64-CA97B182D134}"/>
              </a:ext>
            </a:extLst>
          </p:cNvPr>
          <p:cNvSpPr/>
          <p:nvPr/>
        </p:nvSpPr>
        <p:spPr>
          <a:xfrm>
            <a:off x="3500819" y="4942630"/>
            <a:ext cx="1450344" cy="50170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0B9BE4B4-B8F3-49EC-A761-38D2579BE2A9}"/>
              </a:ext>
            </a:extLst>
          </p:cNvPr>
          <p:cNvCxnSpPr>
            <a:cxnSpLocks/>
            <a:stCxn id="23" idx="1"/>
          </p:cNvCxnSpPr>
          <p:nvPr/>
        </p:nvCxnSpPr>
        <p:spPr>
          <a:xfrm flipH="1">
            <a:off x="2992583" y="5193483"/>
            <a:ext cx="508236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774E72F7-5F9A-406E-85F4-04C417AE8D7F}"/>
              </a:ext>
            </a:extLst>
          </p:cNvPr>
          <p:cNvSpPr txBox="1"/>
          <p:nvPr/>
        </p:nvSpPr>
        <p:spPr>
          <a:xfrm>
            <a:off x="803648" y="5022121"/>
            <a:ext cx="2188935" cy="3427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Classification probability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A16B6B1-97E5-4AA0-BE69-01A1F4780E5E}"/>
              </a:ext>
            </a:extLst>
          </p:cNvPr>
          <p:cNvSpPr txBox="1"/>
          <p:nvPr/>
        </p:nvSpPr>
        <p:spPr>
          <a:xfrm>
            <a:off x="4731314" y="5795393"/>
            <a:ext cx="1375770" cy="3427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[Bayes’ Theorem]</a:t>
            </a:r>
          </a:p>
        </p:txBody>
      </p:sp>
    </p:spTree>
    <p:extLst>
      <p:ext uri="{BB962C8B-B14F-4D97-AF65-F5344CB8AC3E}">
        <p14:creationId xmlns:p14="http://schemas.microsoft.com/office/powerpoint/2010/main" val="16121188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7D7709E-206F-4B6B-9ABA-DCEDF98FB299}"/>
              </a:ext>
            </a:extLst>
          </p:cNvPr>
          <p:cNvSpPr txBox="1"/>
          <p:nvPr/>
        </p:nvSpPr>
        <p:spPr>
          <a:xfrm>
            <a:off x="0" y="0"/>
            <a:ext cx="49322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2125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5. Experiments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922EEF6-C41D-4EED-AAFA-E7D60D60CE65}"/>
              </a:ext>
            </a:extLst>
          </p:cNvPr>
          <p:cNvSpPr txBox="1"/>
          <p:nvPr/>
        </p:nvSpPr>
        <p:spPr>
          <a:xfrm>
            <a:off x="663880" y="904251"/>
            <a:ext cx="10709753" cy="23233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Distribution Shift Results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spurious feature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문제 개선 목적의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discriminative classifier baseline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들과 비교한 결과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domain shift dataset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대한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OOD accuracy, subpopulation shift dataset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대한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worst-group accuracy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둘 다 더 높은 정확도를 나타냈고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ID accuracy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또한 더 높았음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따라서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causal feature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학습과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overfitting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문제에서 더 뛰어나다는 것을 알 수 있음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generative, discriminative classifier family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간 비교를 했을 때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generative classifier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ID accuracy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 낮더라도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OOD accuracy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는 더 높았음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effective robustness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보이므로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scale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했을 때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generative model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 더 효과적일 것이라 예상 가능함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308BCE9-6580-4B85-BDE1-06DDE1133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402" y="3768256"/>
            <a:ext cx="5686561" cy="132467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D945CEF-4A0F-4104-9C91-901C7C45F7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8898" y="5303787"/>
            <a:ext cx="6817670" cy="1389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1317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7D7709E-206F-4B6B-9ABA-DCEDF98FB299}"/>
              </a:ext>
            </a:extLst>
          </p:cNvPr>
          <p:cNvSpPr txBox="1"/>
          <p:nvPr/>
        </p:nvSpPr>
        <p:spPr>
          <a:xfrm>
            <a:off x="0" y="0"/>
            <a:ext cx="49322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2125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5. Experiments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922EEF6-C41D-4EED-AAFA-E7D60D60CE65}"/>
              </a:ext>
            </a:extLst>
          </p:cNvPr>
          <p:cNvSpPr txBox="1"/>
          <p:nvPr/>
        </p:nvSpPr>
        <p:spPr>
          <a:xfrm>
            <a:off x="663880" y="904251"/>
            <a:ext cx="10709753" cy="32928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Learning More from Majority Examples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epoch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따른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majority, minority group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평균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gradient norm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변화를 비교했음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discriminative model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majority group gradient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는 학습 초반부터 빠르게 줄어들고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minority group gradient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는 초반에는 높다가 후반에 사라짐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반면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generative model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은 두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group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모두 비슷한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gradient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가지며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조금씩 증가함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따라서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discriminative model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은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spurious feature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학습해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train set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confident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한 예측을 하므로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causal feature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학습하기 위한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gradient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잃게 되고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generative model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은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input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모든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feature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학습하므로 일관적인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gradient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가진다는 가설을 뒷받침함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Are Generative Classifiers Learning Better Features?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autoregressive model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objective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discriminative objective p(</a:t>
            </a:r>
            <a:r>
              <a:rPr lang="en-US" altLang="ko-KR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ylx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unconditional generative objective p(x)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추가해도 성능이 차이가 없는 것으로 보아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generative classifier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 일반적으로 더 나은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feature p(x)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학습한다는 가설은 기각함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0934101-CCD5-4750-BAF0-D9B50204A7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477" y="4078453"/>
            <a:ext cx="2630389" cy="276295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D39C846-F69E-401A-B2C6-AA2238294F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6878" y="4296446"/>
            <a:ext cx="2618671" cy="2326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1156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7D7709E-206F-4B6B-9ABA-DCEDF98FB299}"/>
              </a:ext>
            </a:extLst>
          </p:cNvPr>
          <p:cNvSpPr txBox="1"/>
          <p:nvPr/>
        </p:nvSpPr>
        <p:spPr>
          <a:xfrm>
            <a:off x="0" y="0"/>
            <a:ext cx="49322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2125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5. Experiments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922EEF6-C41D-4EED-AAFA-E7D60D60CE65}"/>
              </a:ext>
            </a:extLst>
          </p:cNvPr>
          <p:cNvSpPr txBox="1"/>
          <p:nvPr/>
        </p:nvSpPr>
        <p:spPr>
          <a:xfrm>
            <a:off x="663880" y="904251"/>
            <a:ext cx="10709753" cy="1677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Correlation between Generative and Discriminative Performance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classifier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는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class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간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p(</a:t>
            </a:r>
            <a:r>
              <a:rPr lang="en-US" altLang="ko-KR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xly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만 필요하기 때문에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sample quality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 낮더라도 높은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classification accuracy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가질 수 있음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하지만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validation diffusion loss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는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class-balanced accuracy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와 높은 관련성을 보임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causal feature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hair color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와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shortcut feature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gender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대해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학습이 진행되면서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minority group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blond men sample quality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 높아지는 것으로 보아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두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feature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 낮은 상관관계를 가지는 방향으로 </a:t>
            </a:r>
            <a:r>
              <a:rPr lang="ko-KR" altLang="en-US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모델링되는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것을 알 수 있음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0849A65-0806-4AC2-BE49-BA26C2B1FC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0559" y="3268452"/>
            <a:ext cx="4781585" cy="2305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4272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7D7709E-206F-4B6B-9ABA-DCEDF98FB299}"/>
              </a:ext>
            </a:extLst>
          </p:cNvPr>
          <p:cNvSpPr txBox="1"/>
          <p:nvPr/>
        </p:nvSpPr>
        <p:spPr>
          <a:xfrm>
            <a:off x="0" y="0"/>
            <a:ext cx="49322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2125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6. Illustrative Setting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922EEF6-C41D-4EED-AAFA-E7D60D60CE65}"/>
              </a:ext>
            </a:extLst>
          </p:cNvPr>
          <p:cNvSpPr txBox="1"/>
          <p:nvPr/>
        </p:nvSpPr>
        <p:spPr>
          <a:xfrm>
            <a:off x="663880" y="904251"/>
            <a:ext cx="10709753" cy="1030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Data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generative classifier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OOD behavior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대한 인사이트를 얻기 위해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synthetic data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설정함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spurious, causal feature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 같은 위치가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majority group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 됨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A234976-6A23-4910-9A66-AABE523F42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7012" y="3009808"/>
            <a:ext cx="4029104" cy="151448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FFF925E-047A-47F1-A64E-23B9B0D4E0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7553" y="4905894"/>
            <a:ext cx="1524011" cy="30480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6EB5FED-9E5F-4868-B5CE-AF189045CF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7012" y="5777535"/>
            <a:ext cx="2828946" cy="35242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7854D36-C46A-40C8-AEBA-643179F6B9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47658" y="2706559"/>
            <a:ext cx="3648102" cy="336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6357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7D7709E-206F-4B6B-9ABA-DCEDF98FB299}"/>
              </a:ext>
            </a:extLst>
          </p:cNvPr>
          <p:cNvSpPr txBox="1"/>
          <p:nvPr/>
        </p:nvSpPr>
        <p:spPr>
          <a:xfrm>
            <a:off x="0" y="0"/>
            <a:ext cx="49322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2125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6. Illustrative Setting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922EEF6-C41D-4EED-AAFA-E7D60D60CE65}"/>
              </a:ext>
            </a:extLst>
          </p:cNvPr>
          <p:cNvSpPr txBox="1"/>
          <p:nvPr/>
        </p:nvSpPr>
        <p:spPr>
          <a:xfrm>
            <a:off x="663880" y="904251"/>
            <a:ext cx="10709753" cy="32928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Generalization Phase Diagrams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spurious feature scale beta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와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noisy feature variance sigma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값의 변화에 따른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generative, discriminative classifier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ID, OOD accuracy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성능을 비교해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네 개의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generalization phase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구분함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1) sigma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클 때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discriminative model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은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noise feature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overfitting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됨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2) sigma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작음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3) overfitting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발생시킬 만한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noise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 있지만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그보다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spurious feature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영향이 더 커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discriminator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ID accuracy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는 높지만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spurious feature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의존해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OOD accuracy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는 낮음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모든 상황에서 특정 모델이 항상 우수한 성능을 보이지는 않지만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shortcut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과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noise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강도가 모두 높은 복잡한 데이터셋의 경우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generative model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 더 높은 성능을 발휘할 것으로 예상됨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주어진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dataset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고려했을 때 어떤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method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 적절한 지에 대한 인사이트를 제공함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CACBB1A-34C7-4774-81B6-C2441CB439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908" y="4562375"/>
            <a:ext cx="6028128" cy="1910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3912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7D7709E-206F-4B6B-9ABA-DCEDF98FB299}"/>
              </a:ext>
            </a:extLst>
          </p:cNvPr>
          <p:cNvSpPr txBox="1"/>
          <p:nvPr/>
        </p:nvSpPr>
        <p:spPr>
          <a:xfrm>
            <a:off x="0" y="0"/>
            <a:ext cx="23423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2125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 Method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AEAE2E7-4604-4C30-96BA-7EDCD9641507}"/>
              </a:ext>
            </a:extLst>
          </p:cNvPr>
          <p:cNvSpPr txBox="1"/>
          <p:nvPr/>
        </p:nvSpPr>
        <p:spPr>
          <a:xfrm>
            <a:off x="5686418" y="3744717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922EEF6-C41D-4EED-AAFA-E7D60D60CE65}"/>
                  </a:ext>
                </a:extLst>
              </p:cNvPr>
              <p:cNvSpPr txBox="1"/>
              <p:nvPr/>
            </p:nvSpPr>
            <p:spPr>
              <a:xfrm>
                <a:off x="663880" y="904251"/>
                <a:ext cx="11386158" cy="17081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400" b="1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bi-level optimization</a:t>
                </a:r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en-US" altLang="ko-KR" sz="14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zero-shot embedding</a:t>
                </a:r>
                <a:r>
                  <a:rPr lang="ko-KR" altLang="en-US" sz="14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과 </a:t>
                </a:r>
                <a:r>
                  <a:rPr lang="en-US" altLang="ko-KR" sz="14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prompt</a:t>
                </a:r>
                <a:r>
                  <a:rPr lang="ko-KR" altLang="en-US" sz="14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 </a:t>
                </a:r>
                <a:r>
                  <a:rPr lang="en-US" altLang="ko-KR" sz="14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embedding </a:t>
                </a:r>
                <a:r>
                  <a:rPr lang="ko-KR" altLang="en-US" sz="14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차이를 </a:t>
                </a:r>
                <a:r>
                  <a:rPr lang="en-US" altLang="ko-KR" sz="1400" dirty="0" err="1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regularizer</a:t>
                </a:r>
                <a:r>
                  <a:rPr lang="en-US" altLang="ko-KR" sz="14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 R</a:t>
                </a:r>
                <a:r>
                  <a:rPr lang="ko-KR" altLang="en-US" sz="14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로 설정해</a:t>
                </a:r>
                <a:r>
                  <a:rPr lang="en-US" altLang="ko-KR" sz="14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, embedding</a:t>
                </a:r>
                <a:r>
                  <a:rPr lang="ko-KR" altLang="en-US" sz="14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이 크게 변하는 것을 방지하는 역할을 함</a:t>
                </a:r>
                <a:endParaRPr lang="en-US" altLang="ko-KR" sz="1400" u="sng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en-US" altLang="ko-KR" sz="14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Bi-level optimization </a:t>
                </a:r>
                <a:r>
                  <a:rPr lang="ko-KR" altLang="en-US" sz="14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식에서</a:t>
                </a:r>
                <a:r>
                  <a:rPr lang="en-US" altLang="ko-KR" sz="14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, </a:t>
                </a:r>
                <a:r>
                  <a:rPr lang="en-US" altLang="ko-KR" sz="1400" dirty="0" err="1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regularizer</a:t>
                </a:r>
                <a:r>
                  <a:rPr lang="en-US" altLang="ko-KR" sz="14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 strength</a:t>
                </a:r>
                <a:r>
                  <a:rPr lang="ko-KR" altLang="en-US" sz="14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를 조절하는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altLang="ko-KR" sz="1400" b="1"/>
                      <m:t>ϕ</m:t>
                    </m:r>
                    <m:r>
                      <a:rPr lang="el-GR" altLang="ko-KR" sz="1400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sz="14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와 </a:t>
                </a:r>
                <a:r>
                  <a:rPr lang="en-US" altLang="ko-KR" sz="14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soft prompt </a:t>
                </a:r>
                <a14:m>
                  <m:oMath xmlns:m="http://schemas.openxmlformats.org/officeDocument/2006/math">
                    <m:r>
                      <a:rPr lang="ko-KR" altLang="en-US" sz="1400" b="1" i="1" smtClean="0">
                        <a:latin typeface="Cambria Math" panose="02040503050406030204" pitchFamily="18" charset="0"/>
                        <a:ea typeface="나눔스퀘어 Bold" panose="020B0600000101010101" pitchFamily="50" charset="-127"/>
                      </a:rPr>
                      <m:t>𝜽</m:t>
                    </m:r>
                  </m:oMath>
                </a14:m>
                <a:r>
                  <a:rPr lang="ko-KR" altLang="en-US" sz="14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 둘 다 </a:t>
                </a:r>
                <a:r>
                  <a:rPr lang="en-US" altLang="ko-KR" sz="1400" b="1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meta-parameter</a:t>
                </a:r>
                <a:r>
                  <a:rPr lang="ko-KR" altLang="en-US" sz="14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가 됨</a:t>
                </a:r>
                <a:endParaRPr lang="en-US" altLang="ko-KR" sz="1400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en-US" altLang="ko-KR" sz="14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Lower level</a:t>
                </a:r>
                <a:r>
                  <a:rPr lang="ko-KR" altLang="en-US" sz="14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에서 </a:t>
                </a:r>
                <a:r>
                  <a:rPr lang="en-US" altLang="ko-KR" sz="1400" b="1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loss</a:t>
                </a:r>
                <a:r>
                  <a:rPr lang="ko-KR" altLang="en-US" sz="1400" b="1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와 </a:t>
                </a:r>
                <a:r>
                  <a:rPr lang="en-US" altLang="ko-KR" sz="1400" b="1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regularization</a:t>
                </a:r>
                <a:r>
                  <a:rPr lang="ko-KR" altLang="en-US" sz="1400" b="1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을 </a:t>
                </a:r>
                <a:r>
                  <a:rPr lang="en-US" altLang="ko-KR" sz="1400" b="1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minimize</a:t>
                </a:r>
                <a:r>
                  <a:rPr lang="ko-KR" altLang="en-US" sz="1400" b="1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하는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400" b="1" i="1" smtClean="0"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</m:ctrlPr>
                      </m:sSupPr>
                      <m:e>
                        <m:r>
                          <a:rPr lang="ko-KR" altLang="en-US" sz="1400" b="1" i="1"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𝜽</m:t>
                        </m:r>
                      </m:e>
                      <m:sup>
                        <m:r>
                          <a:rPr lang="en-US" altLang="ko-KR" sz="1400" b="1" i="1" smtClean="0"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∗</m:t>
                        </m:r>
                      </m:sup>
                    </m:sSup>
                  </m:oMath>
                </a14:m>
                <a:r>
                  <a:rPr lang="ko-KR" altLang="en-US" sz="1400" dirty="0" err="1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를</a:t>
                </a:r>
                <a:r>
                  <a:rPr lang="ko-KR" altLang="en-US" sz="14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 </a:t>
                </a:r>
                <a:r>
                  <a:rPr lang="en-US" altLang="ko-KR" sz="14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train set</a:t>
                </a:r>
                <a:r>
                  <a:rPr lang="ko-KR" altLang="en-US" sz="14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으로 학습하고</a:t>
                </a:r>
                <a:r>
                  <a:rPr lang="en-US" altLang="ko-KR" sz="14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,</a:t>
                </a:r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en-US" altLang="ko-KR" sz="14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Upper level</a:t>
                </a:r>
                <a:r>
                  <a:rPr lang="ko-KR" altLang="en-US" sz="14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에서는 </a:t>
                </a:r>
                <a:r>
                  <a:rPr lang="en-US" altLang="ko-KR" sz="1400" dirty="0" err="1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regularizer</a:t>
                </a:r>
                <a:r>
                  <a:rPr lang="en-US" altLang="ko-KR" sz="14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 </a:t>
                </a:r>
                <a:r>
                  <a:rPr lang="ko-KR" altLang="en-US" sz="14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없이 </a:t>
                </a:r>
                <a:r>
                  <a:rPr lang="en-US" altLang="ko-KR" sz="1400" b="1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validation set</a:t>
                </a:r>
                <a:r>
                  <a:rPr lang="ko-KR" altLang="en-US" sz="1400" b="1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에 대한 </a:t>
                </a:r>
                <a:r>
                  <a:rPr lang="en-US" altLang="ko-KR" sz="1400" b="1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loss</a:t>
                </a:r>
                <a:r>
                  <a:rPr lang="ko-KR" altLang="en-US" sz="1400" b="1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를</a:t>
                </a:r>
                <a:r>
                  <a:rPr lang="en-US" altLang="ko-KR" sz="1400" b="1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 minimize</a:t>
                </a:r>
                <a:r>
                  <a:rPr lang="ko-KR" altLang="en-US" sz="1400" b="1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하도록 </a:t>
                </a:r>
                <a14:m>
                  <m:oMath xmlns:m="http://schemas.openxmlformats.org/officeDocument/2006/math">
                    <m:r>
                      <a:rPr lang="ko-KR" altLang="en-US" sz="1400" b="1" i="1">
                        <a:latin typeface="Cambria Math" panose="02040503050406030204" pitchFamily="18" charset="0"/>
                        <a:ea typeface="나눔스퀘어 Bold" panose="020B0600000101010101" pitchFamily="50" charset="-127"/>
                      </a:rPr>
                      <m:t>𝜽</m:t>
                    </m:r>
                  </m:oMath>
                </a14:m>
                <a:r>
                  <a:rPr lang="ko-KR" altLang="en-US" sz="1400" b="1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와</a:t>
                </a:r>
                <a:r>
                  <a:rPr lang="en-US" altLang="ko-KR" sz="1400" b="1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altLang="ko-KR" sz="1400" b="1"/>
                      <m:t>ϕ</m:t>
                    </m:r>
                  </m:oMath>
                </a14:m>
                <a:r>
                  <a:rPr lang="ko-KR" altLang="en-US" sz="14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를</a:t>
                </a:r>
                <a:r>
                  <a:rPr lang="en-US" altLang="ko-KR" sz="14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 </a:t>
                </a:r>
                <a:r>
                  <a:rPr lang="ko-KR" altLang="en-US" sz="14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학습함</a:t>
                </a:r>
                <a:endParaRPr lang="en-US" altLang="ko-KR" sz="1400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922EEF6-C41D-4EED-AAFA-E7D60D60CE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880" y="904251"/>
                <a:ext cx="11386158" cy="1708160"/>
              </a:xfrm>
              <a:prstGeom prst="rect">
                <a:avLst/>
              </a:prstGeom>
              <a:blipFill>
                <a:blip r:embed="rId2"/>
                <a:stretch>
                  <a:fillRect l="-16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880" y="5059985"/>
            <a:ext cx="3452210" cy="55953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922EEF6-C41D-4EED-AAFA-E7D60D60CE65}"/>
              </a:ext>
            </a:extLst>
          </p:cNvPr>
          <p:cNvSpPr txBox="1"/>
          <p:nvPr/>
        </p:nvSpPr>
        <p:spPr>
          <a:xfrm>
            <a:off x="1719843" y="4232266"/>
            <a:ext cx="1340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en-US" altLang="ko-KR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Regularizer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R]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5481" y="4913381"/>
            <a:ext cx="5296639" cy="114316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922EEF6-C41D-4EED-AAFA-E7D60D60CE65}"/>
              </a:ext>
            </a:extLst>
          </p:cNvPr>
          <p:cNvSpPr txBox="1"/>
          <p:nvPr/>
        </p:nvSpPr>
        <p:spPr>
          <a:xfrm>
            <a:off x="6941862" y="4232266"/>
            <a:ext cx="1883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[bi-level optimization]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9392034" y="5484962"/>
            <a:ext cx="202903" cy="31459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8069740" y="5554061"/>
            <a:ext cx="240823" cy="31333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화살표 연결선 13"/>
          <p:cNvCxnSpPr/>
          <p:nvPr/>
        </p:nvCxnSpPr>
        <p:spPr>
          <a:xfrm>
            <a:off x="8182932" y="5875698"/>
            <a:ext cx="810756" cy="492626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/>
          <p:nvPr/>
        </p:nvCxnSpPr>
        <p:spPr>
          <a:xfrm flipH="1">
            <a:off x="9079778" y="5803210"/>
            <a:ext cx="382503" cy="56511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9922EEF6-C41D-4EED-AAFA-E7D60D60CE65}"/>
              </a:ext>
            </a:extLst>
          </p:cNvPr>
          <p:cNvSpPr txBox="1"/>
          <p:nvPr/>
        </p:nvSpPr>
        <p:spPr>
          <a:xfrm>
            <a:off x="8405790" y="6368324"/>
            <a:ext cx="1347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ea typeface="나눔스퀘어 Bold" panose="020B0600000101010101" pitchFamily="50" charset="-127"/>
              </a:rPr>
              <a:t>Meta-parameter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27917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7D7709E-206F-4B6B-9ABA-DCEDF98FB299}"/>
              </a:ext>
            </a:extLst>
          </p:cNvPr>
          <p:cNvSpPr txBox="1"/>
          <p:nvPr/>
        </p:nvSpPr>
        <p:spPr>
          <a:xfrm>
            <a:off x="0" y="0"/>
            <a:ext cx="23423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2125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 Method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AEAE2E7-4604-4C30-96BA-7EDCD9641507}"/>
              </a:ext>
            </a:extLst>
          </p:cNvPr>
          <p:cNvSpPr txBox="1"/>
          <p:nvPr/>
        </p:nvSpPr>
        <p:spPr>
          <a:xfrm>
            <a:off x="5638800" y="2930525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922EEF6-C41D-4EED-AAFA-E7D60D60CE65}"/>
                  </a:ext>
                </a:extLst>
              </p:cNvPr>
              <p:cNvSpPr txBox="1"/>
              <p:nvPr/>
            </p:nvSpPr>
            <p:spPr>
              <a:xfrm>
                <a:off x="663880" y="904251"/>
                <a:ext cx="11022904" cy="14155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400" b="1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Meta-Regularization</a:t>
                </a:r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ko-KR" altLang="en-US" sz="14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앞의 식을 </a:t>
                </a:r>
                <a:r>
                  <a:rPr lang="en-US" altLang="ko-KR" sz="14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MAML</a:t>
                </a:r>
                <a:r>
                  <a:rPr lang="ko-KR" altLang="en-US" sz="14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처럼 </a:t>
                </a:r>
                <a:r>
                  <a:rPr lang="en-US" altLang="ko-KR" sz="14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one-step update approximation</a:t>
                </a:r>
                <a:r>
                  <a:rPr lang="ko-KR" altLang="en-US" sz="14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으로 작성 할 수 있음</a:t>
                </a:r>
                <a:endParaRPr lang="en-US" altLang="ko-KR" sz="1400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1400" i="1" dirty="0" smtClean="0">
                        <a:latin typeface="Cambria Math" panose="02040503050406030204" pitchFamily="18" charset="0"/>
                        <a:ea typeface="나눔스퀘어 Bold" panose="020B0600000101010101" pitchFamily="50" charset="-127"/>
                      </a:rPr>
                      <m:t>g</m:t>
                    </m:r>
                  </m:oMath>
                </a14:m>
                <a:r>
                  <a:rPr lang="en-US" altLang="ko-KR" sz="1400" dirty="0">
                    <a:ea typeface="나눔스퀘어 Bold" panose="020B0600000101010101" pitchFamily="50" charset="-127"/>
                  </a:rPr>
                  <a:t> : </a:t>
                </a:r>
                <a:r>
                  <a:rPr lang="en-US" altLang="ko-KR" sz="14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Loss L</a:t>
                </a:r>
                <a:r>
                  <a:rPr lang="ko-KR" altLang="en-US" sz="14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의 </a:t>
                </a:r>
                <a:r>
                  <a:rPr lang="en-US" altLang="ko-KR" sz="14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gradient</a:t>
                </a:r>
                <a:endParaRPr lang="en-US" altLang="ko-KR" sz="1400" dirty="0">
                  <a:ea typeface="나눔스퀘어 Bold" panose="020B0600000101010101" pitchFamily="50" charset="-127"/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i="1"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400" i="1"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g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sz="1400" i="1"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reg</m:t>
                        </m:r>
                      </m:sub>
                    </m:sSub>
                  </m:oMath>
                </a14:m>
                <a:r>
                  <a:rPr lang="en-US" altLang="ko-KR" sz="14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 : </a:t>
                </a:r>
                <a:r>
                  <a:rPr lang="en-US" altLang="ko-KR" sz="1400" dirty="0" err="1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Regularizer</a:t>
                </a:r>
                <a:r>
                  <a:rPr lang="en-US" altLang="ko-KR" sz="14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 R</a:t>
                </a:r>
                <a:r>
                  <a:rPr lang="ko-KR" altLang="en-US" sz="14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의 </a:t>
                </a:r>
                <a:r>
                  <a:rPr lang="en-US" altLang="ko-KR" sz="14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gradient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922EEF6-C41D-4EED-AAFA-E7D60D60CE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880" y="904251"/>
                <a:ext cx="11022904" cy="1415516"/>
              </a:xfrm>
              <a:prstGeom prst="rect">
                <a:avLst/>
              </a:prstGeom>
              <a:blipFill>
                <a:blip r:embed="rId2"/>
                <a:stretch>
                  <a:fillRect l="-16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3533" y="3343156"/>
            <a:ext cx="4491949" cy="115148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922EEF6-C41D-4EED-AAFA-E7D60D60CE65}"/>
              </a:ext>
            </a:extLst>
          </p:cNvPr>
          <p:cNvSpPr txBox="1"/>
          <p:nvPr/>
        </p:nvSpPr>
        <p:spPr>
          <a:xfrm>
            <a:off x="7993360" y="2964950"/>
            <a:ext cx="1605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[one-step update]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9914" y="5676110"/>
            <a:ext cx="1962480" cy="29982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34677" y="5625120"/>
            <a:ext cx="1968320" cy="332154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2162" y="3461040"/>
            <a:ext cx="4789034" cy="103360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9922EEF6-C41D-4EED-AAFA-E7D60D60CE65}"/>
              </a:ext>
            </a:extLst>
          </p:cNvPr>
          <p:cNvSpPr txBox="1"/>
          <p:nvPr/>
        </p:nvSpPr>
        <p:spPr>
          <a:xfrm>
            <a:off x="1400429" y="2964950"/>
            <a:ext cx="1883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[bi-level optimization]</a:t>
            </a:r>
          </a:p>
        </p:txBody>
      </p:sp>
      <p:cxnSp>
        <p:nvCxnSpPr>
          <p:cNvPr id="24" name="직선 화살표 연결선 23"/>
          <p:cNvCxnSpPr/>
          <p:nvPr/>
        </p:nvCxnSpPr>
        <p:spPr>
          <a:xfrm>
            <a:off x="5502884" y="3906374"/>
            <a:ext cx="977030" cy="0"/>
          </a:xfrm>
          <a:prstGeom prst="straightConnector1">
            <a:avLst/>
          </a:prstGeom>
          <a:ln w="571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9922EEF6-C41D-4EED-AAFA-E7D60D60CE65}"/>
              </a:ext>
            </a:extLst>
          </p:cNvPr>
          <p:cNvSpPr txBox="1"/>
          <p:nvPr/>
        </p:nvSpPr>
        <p:spPr>
          <a:xfrm>
            <a:off x="6541327" y="6114432"/>
            <a:ext cx="1605818" cy="3320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Loss L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gradient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922EEF6-C41D-4EED-AAFA-E7D60D60CE65}"/>
              </a:ext>
            </a:extLst>
          </p:cNvPr>
          <p:cNvSpPr txBox="1"/>
          <p:nvPr/>
        </p:nvSpPr>
        <p:spPr>
          <a:xfrm>
            <a:off x="9352980" y="6077114"/>
            <a:ext cx="2195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Regularizer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R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gradient</a:t>
            </a:r>
          </a:p>
        </p:txBody>
      </p:sp>
      <p:sp>
        <p:nvSpPr>
          <p:cNvPr id="73" name="직사각형 72"/>
          <p:cNvSpPr/>
          <p:nvPr/>
        </p:nvSpPr>
        <p:spPr>
          <a:xfrm>
            <a:off x="2558828" y="3977842"/>
            <a:ext cx="1111298" cy="418794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직사각형 74"/>
          <p:cNvSpPr/>
          <p:nvPr/>
        </p:nvSpPr>
        <p:spPr>
          <a:xfrm>
            <a:off x="9434677" y="3977842"/>
            <a:ext cx="260881" cy="516803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/>
          <p:cNvSpPr/>
          <p:nvPr/>
        </p:nvSpPr>
        <p:spPr>
          <a:xfrm>
            <a:off x="3858952" y="3977842"/>
            <a:ext cx="1326419" cy="418794"/>
          </a:xfrm>
          <a:prstGeom prst="rect">
            <a:avLst/>
          </a:prstGeom>
          <a:solidFill>
            <a:schemeClr val="accent2">
              <a:lumMod val="40000"/>
              <a:lumOff val="60000"/>
              <a:alpha val="5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직사각형 76"/>
          <p:cNvSpPr/>
          <p:nvPr/>
        </p:nvSpPr>
        <p:spPr>
          <a:xfrm>
            <a:off x="10560919" y="3977842"/>
            <a:ext cx="449459" cy="516803"/>
          </a:xfrm>
          <a:prstGeom prst="rect">
            <a:avLst/>
          </a:prstGeom>
          <a:solidFill>
            <a:schemeClr val="accent2">
              <a:lumMod val="40000"/>
              <a:lumOff val="60000"/>
              <a:alpha val="5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76683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7D7709E-206F-4B6B-9ABA-DCEDF98FB299}"/>
              </a:ext>
            </a:extLst>
          </p:cNvPr>
          <p:cNvSpPr txBox="1"/>
          <p:nvPr/>
        </p:nvSpPr>
        <p:spPr>
          <a:xfrm>
            <a:off x="0" y="0"/>
            <a:ext cx="23423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2125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 Method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922EEF6-C41D-4EED-AAFA-E7D60D60CE65}"/>
                  </a:ext>
                </a:extLst>
              </p:cNvPr>
              <p:cNvSpPr txBox="1"/>
              <p:nvPr/>
            </p:nvSpPr>
            <p:spPr>
              <a:xfrm>
                <a:off x="563672" y="977401"/>
                <a:ext cx="11022904" cy="11321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400" b="1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Meta-Regularization</a:t>
                </a:r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en-US" altLang="ko-KR" sz="14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Gradient modulation function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400" i="1"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ko-KR" sz="1400" i="1" smtClean="0"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M</m:t>
                        </m:r>
                      </m:e>
                      <m:sup>
                        <m:r>
                          <m:rPr>
                            <m:nor/>
                          </m:rPr>
                          <a:rPr lang="el-GR" altLang="ko-KR" sz="1400"/>
                          <m:t>ϕ</m:t>
                        </m:r>
                      </m:sup>
                    </m:sSup>
                  </m:oMath>
                </a14:m>
                <a:r>
                  <a:rPr lang="en-US" altLang="ko-KR" sz="14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 </a:t>
                </a:r>
                <a:r>
                  <a:rPr lang="ko-KR" altLang="en-US" sz="14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는 </a:t>
                </a:r>
                <a:r>
                  <a:rPr lang="en-US" altLang="ko-KR" sz="14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meta-parameter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altLang="ko-KR" sz="1400"/>
                      <m:t>ϕ</m:t>
                    </m:r>
                  </m:oMath>
                </a14:m>
                <a:r>
                  <a:rPr lang="ko-KR" altLang="en-US" sz="14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 로 이루어진 </a:t>
                </a:r>
                <a:r>
                  <a:rPr lang="en-US" altLang="ko-KR" sz="14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MLP</a:t>
                </a:r>
                <a:r>
                  <a:rPr lang="ko-KR" altLang="en-US" sz="14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를 의미함</a:t>
                </a:r>
                <a:endParaRPr lang="en-US" altLang="ko-KR" sz="1400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en-US" altLang="ko-KR" sz="14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Loss</a:t>
                </a:r>
                <a:r>
                  <a:rPr lang="ko-KR" altLang="en-US" sz="14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의 </a:t>
                </a:r>
                <a:r>
                  <a:rPr lang="en-US" altLang="ko-KR" sz="14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gradient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1400" i="1" dirty="0">
                        <a:latin typeface="Cambria Math" panose="02040503050406030204" pitchFamily="18" charset="0"/>
                        <a:ea typeface="나눔스퀘어 Bold" panose="020B0600000101010101" pitchFamily="50" charset="-127"/>
                      </a:rPr>
                      <m:t>g</m:t>
                    </m:r>
                  </m:oMath>
                </a14:m>
                <a:r>
                  <a:rPr lang="ko-KR" altLang="en-US" sz="14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를 고려했을 때의 적절한</a:t>
                </a:r>
                <a:r>
                  <a:rPr lang="en-US" altLang="ko-KR" sz="14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 </a:t>
                </a:r>
                <a:r>
                  <a:rPr lang="en-US" altLang="ko-KR" sz="1400" dirty="0" err="1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regularizer</a:t>
                </a:r>
                <a:r>
                  <a:rPr lang="en-US" altLang="ko-KR" sz="14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 gradient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i="1" smtClean="0"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400" i="1"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g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sz="1400" i="1"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reg</m:t>
                        </m:r>
                      </m:sub>
                    </m:sSub>
                  </m:oMath>
                </a14:m>
                <a:r>
                  <a:rPr lang="ko-KR" altLang="en-US" sz="14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의 가중치를 출력하게 됨</a:t>
                </a:r>
                <a:endParaRPr lang="en-US" altLang="ko-KR" sz="1400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922EEF6-C41D-4EED-AAFA-E7D60D60CE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672" y="977401"/>
                <a:ext cx="11022904" cy="1132105"/>
              </a:xfrm>
              <a:prstGeom prst="rect">
                <a:avLst/>
              </a:prstGeom>
              <a:blipFill>
                <a:blip r:embed="rId2"/>
                <a:stretch>
                  <a:fillRect l="-16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215" y="2973671"/>
            <a:ext cx="5423769" cy="1390356"/>
          </a:xfrm>
          <a:prstGeom prst="rect">
            <a:avLst/>
          </a:prstGeom>
        </p:spPr>
      </p:pic>
      <p:cxnSp>
        <p:nvCxnSpPr>
          <p:cNvPr id="17" name="직선 화살표 연결선 16"/>
          <p:cNvCxnSpPr/>
          <p:nvPr/>
        </p:nvCxnSpPr>
        <p:spPr>
          <a:xfrm flipV="1">
            <a:off x="2342367" y="4374205"/>
            <a:ext cx="1234882" cy="57616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rcRect l="52640" b="2141"/>
          <a:stretch/>
        </p:blipFill>
        <p:spPr>
          <a:xfrm>
            <a:off x="533166" y="4905786"/>
            <a:ext cx="1797486" cy="644812"/>
          </a:xfrm>
          <a:prstGeom prst="rect">
            <a:avLst/>
          </a:prstGeom>
        </p:spPr>
      </p:pic>
      <p:sp>
        <p:nvSpPr>
          <p:cNvPr id="23" name="직사각형 22"/>
          <p:cNvSpPr/>
          <p:nvPr/>
        </p:nvSpPr>
        <p:spPr>
          <a:xfrm>
            <a:off x="3662819" y="3798006"/>
            <a:ext cx="1828801" cy="57619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215" y="6092357"/>
            <a:ext cx="2320169" cy="437768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915211" y="4950372"/>
            <a:ext cx="516698" cy="57619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직선 화살표 연결선 27"/>
          <p:cNvCxnSpPr/>
          <p:nvPr/>
        </p:nvCxnSpPr>
        <p:spPr>
          <a:xfrm flipV="1">
            <a:off x="1171183" y="5526569"/>
            <a:ext cx="0" cy="56578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그림 3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54577" y="2875705"/>
            <a:ext cx="6113293" cy="2242151"/>
          </a:xfrm>
          <a:prstGeom prst="rect">
            <a:avLst/>
          </a:prstGeom>
        </p:spPr>
      </p:pic>
      <p:sp>
        <p:nvSpPr>
          <p:cNvPr id="33" name="직사각형 32"/>
          <p:cNvSpPr/>
          <p:nvPr/>
        </p:nvSpPr>
        <p:spPr>
          <a:xfrm>
            <a:off x="8517992" y="3249782"/>
            <a:ext cx="400833" cy="164124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922EEF6-C41D-4EED-AAFA-E7D60D60CE65}"/>
                  </a:ext>
                </a:extLst>
              </p:cNvPr>
              <p:cNvSpPr txBox="1"/>
              <p:nvPr/>
            </p:nvSpPr>
            <p:spPr>
              <a:xfrm>
                <a:off x="2955508" y="5117856"/>
                <a:ext cx="2584777" cy="4035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200" i="1" smtClean="0"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</m:ctrlPr>
                      </m:sSupPr>
                      <m:e>
                        <m:r>
                          <a:rPr lang="en-US" altLang="ko-KR" sz="1200" b="0" i="1" smtClean="0"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𝑚</m:t>
                        </m:r>
                      </m:e>
                      <m:sup>
                        <m:r>
                          <m:rPr>
                            <m:nor/>
                          </m:rPr>
                          <a:rPr lang="el-GR" altLang="ko-KR" sz="1200"/>
                          <m:t>ϕ</m:t>
                        </m:r>
                      </m:sup>
                    </m:sSup>
                  </m:oMath>
                </a14:m>
                <a:r>
                  <a:rPr lang="en-US" altLang="ko-KR" sz="12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1200" i="1" dirty="0">
                        <a:latin typeface="Cambria Math" panose="02040503050406030204" pitchFamily="18" charset="0"/>
                        <a:ea typeface="나눔스퀘어 Bold" panose="020B0600000101010101" pitchFamily="50" charset="-127"/>
                      </a:rPr>
                      <m:t>g</m:t>
                    </m:r>
                  </m:oMath>
                </a14:m>
                <a:r>
                  <a:rPr lang="ko-KR" altLang="en-US" sz="12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를 고려한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i="1"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200" i="1"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g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sz="1200" i="1"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reg</m:t>
                        </m:r>
                      </m:sub>
                    </m:sSub>
                  </m:oMath>
                </a14:m>
                <a:r>
                  <a:rPr lang="ko-KR" altLang="en-US" sz="12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의 </a:t>
                </a:r>
                <a:r>
                  <a:rPr lang="en-US" altLang="ko-KR" sz="12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weight</a:t>
                </a:r>
                <a:r>
                  <a:rPr lang="ko-KR" altLang="en-US" sz="12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 </a:t>
                </a:r>
                <a:endParaRPr lang="en-US" altLang="ko-KR" sz="1200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922EEF6-C41D-4EED-AAFA-E7D60D60CE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5508" y="5117856"/>
                <a:ext cx="2584777" cy="40350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>
            <a:extLst>
              <a:ext uri="{FF2B5EF4-FFF2-40B4-BE49-F238E27FC236}">
                <a16:creationId xmlns:a16="http://schemas.microsoft.com/office/drawing/2014/main" id="{9922EEF6-C41D-4EED-AAFA-E7D60D60CE65}"/>
              </a:ext>
            </a:extLst>
          </p:cNvPr>
          <p:cNvSpPr txBox="1"/>
          <p:nvPr/>
        </p:nvSpPr>
        <p:spPr>
          <a:xfrm>
            <a:off x="6302345" y="5550598"/>
            <a:ext cx="52177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Visual prompt, text prompt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각각 전달된 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gradient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사용해 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update </a:t>
            </a:r>
          </a:p>
        </p:txBody>
      </p:sp>
    </p:spTree>
    <p:extLst>
      <p:ext uri="{BB962C8B-B14F-4D97-AF65-F5344CB8AC3E}">
        <p14:creationId xmlns:p14="http://schemas.microsoft.com/office/powerpoint/2010/main" val="20184070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7D7709E-206F-4B6B-9ABA-DCEDF98FB299}"/>
              </a:ext>
            </a:extLst>
          </p:cNvPr>
          <p:cNvSpPr txBox="1"/>
          <p:nvPr/>
        </p:nvSpPr>
        <p:spPr>
          <a:xfrm>
            <a:off x="0" y="0"/>
            <a:ext cx="23423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2125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 Method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922EEF6-C41D-4EED-AAFA-E7D60D60CE65}"/>
              </a:ext>
            </a:extLst>
          </p:cNvPr>
          <p:cNvSpPr txBox="1"/>
          <p:nvPr/>
        </p:nvSpPr>
        <p:spPr>
          <a:xfrm>
            <a:off x="563672" y="977401"/>
            <a:ext cx="1113563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Task Augmentation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meta-overfitting: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meta-validation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sample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또는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task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 적은 경우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en-US" altLang="ko-KR" sz="1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meta-parameter</a:t>
            </a:r>
            <a:r>
              <a:rPr lang="ko-KR" altLang="en-US" sz="1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 </a:t>
            </a:r>
            <a:r>
              <a:rPr lang="en-US" altLang="ko-KR" sz="1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validation set</a:t>
            </a:r>
            <a:r>
              <a:rPr lang="ko-KR" altLang="en-US" sz="1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</a:t>
            </a:r>
            <a:r>
              <a:rPr lang="en-US" altLang="ko-KR" sz="1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overfitting</a:t>
            </a:r>
            <a:r>
              <a:rPr lang="ko-KR" altLang="en-US" sz="1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되는 문제</a:t>
            </a:r>
            <a:r>
              <a:rPr lang="en-US" altLang="ko-KR" sz="1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base-to-new generalization, domain generalization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과 같은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prompt tuning benchmark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는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single-task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이고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sample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도 적기 때문에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meta-overfitting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문제에 취약함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ProMetaR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은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validation, training pair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image feature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와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label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</a:t>
            </a:r>
            <a:r>
              <a:rPr lang="en-US" altLang="ko-KR" sz="1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manifold </a:t>
            </a:r>
            <a:r>
              <a:rPr lang="en-US" altLang="ko-KR" sz="1400" b="1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mixup</a:t>
            </a:r>
            <a:r>
              <a:rPr lang="en-US" altLang="ko-KR" sz="1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augmentation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적용했음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따라서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task diversity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증가시켜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task generalization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도움을 줌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672" y="4279844"/>
            <a:ext cx="4280046" cy="1073206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2454042" y="4279845"/>
            <a:ext cx="1160224" cy="50170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922EEF6-C41D-4EED-AAFA-E7D60D60CE65}"/>
              </a:ext>
            </a:extLst>
          </p:cNvPr>
          <p:cNvSpPr txBox="1"/>
          <p:nvPr/>
        </p:nvSpPr>
        <p:spPr>
          <a:xfrm>
            <a:off x="9627992" y="4113837"/>
            <a:ext cx="2373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Image feature interpolation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922EEF6-C41D-4EED-AAFA-E7D60D60CE65}"/>
              </a:ext>
            </a:extLst>
          </p:cNvPr>
          <p:cNvSpPr txBox="1"/>
          <p:nvPr/>
        </p:nvSpPr>
        <p:spPr>
          <a:xfrm>
            <a:off x="9627992" y="5265114"/>
            <a:ext cx="2373507" cy="3320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Label interpolation</a:t>
            </a:r>
          </a:p>
        </p:txBody>
      </p:sp>
      <p:cxnSp>
        <p:nvCxnSpPr>
          <p:cNvPr id="15" name="직선 화살표 연결선 14"/>
          <p:cNvCxnSpPr/>
          <p:nvPr/>
        </p:nvCxnSpPr>
        <p:spPr>
          <a:xfrm>
            <a:off x="3614266" y="4530700"/>
            <a:ext cx="1685660" cy="250851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1842" y="3923512"/>
            <a:ext cx="3608378" cy="1804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7228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7D7709E-206F-4B6B-9ABA-DCEDF98FB299}"/>
              </a:ext>
            </a:extLst>
          </p:cNvPr>
          <p:cNvSpPr txBox="1"/>
          <p:nvPr/>
        </p:nvSpPr>
        <p:spPr>
          <a:xfrm>
            <a:off x="0" y="0"/>
            <a:ext cx="23423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2125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 Method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922EEF6-C41D-4EED-AAFA-E7D60D60CE65}"/>
                  </a:ext>
                </a:extLst>
              </p:cNvPr>
              <p:cNvSpPr txBox="1"/>
              <p:nvPr/>
            </p:nvSpPr>
            <p:spPr>
              <a:xfrm>
                <a:off x="563672" y="977401"/>
                <a:ext cx="11234628" cy="14247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400" b="1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Overall procedure</a:t>
                </a:r>
                <a:endParaRPr lang="en-US" altLang="ko-KR" sz="1400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en-US" altLang="ko-KR" sz="14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inner-loop: loss</a:t>
                </a:r>
                <a:r>
                  <a:rPr lang="ko-KR" altLang="en-US" sz="14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의 </a:t>
                </a:r>
                <a:r>
                  <a:rPr lang="en-US" altLang="ko-KR" sz="14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gradient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1400" i="1" dirty="0">
                        <a:latin typeface="Cambria Math" panose="02040503050406030204" pitchFamily="18" charset="0"/>
                        <a:ea typeface="나눔스퀘어 Bold" panose="020B0600000101010101" pitchFamily="50" charset="-127"/>
                      </a:rPr>
                      <m:t>g</m:t>
                    </m:r>
                    <m:r>
                      <a:rPr lang="en-US" altLang="ko-KR" sz="1400" i="1" dirty="0">
                        <a:latin typeface="Cambria Math" panose="02040503050406030204" pitchFamily="18" charset="0"/>
                        <a:ea typeface="나눔스퀘어 Bold" panose="020B0600000101010101" pitchFamily="50" charset="-127"/>
                      </a:rPr>
                      <m:t> </m:t>
                    </m:r>
                  </m:oMath>
                </a14:m>
                <a:r>
                  <a:rPr lang="ko-KR" altLang="en-US" sz="14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와 </a:t>
                </a:r>
                <a:r>
                  <a:rPr lang="en-US" altLang="ko-KR" sz="1400" dirty="0" err="1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regularizer</a:t>
                </a:r>
                <a:r>
                  <a:rPr lang="ko-KR" altLang="en-US" sz="14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의 </a:t>
                </a:r>
                <a:r>
                  <a:rPr lang="en-US" altLang="ko-KR" sz="14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modulated gradient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400" i="1"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ko-KR" sz="1400" i="1"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M</m:t>
                        </m:r>
                      </m:e>
                      <m:sup>
                        <m:r>
                          <m:rPr>
                            <m:nor/>
                          </m:rPr>
                          <a:rPr lang="el-GR" altLang="ko-KR" sz="1400"/>
                          <m:t>ϕ</m:t>
                        </m:r>
                      </m:sup>
                    </m:sSup>
                  </m:oMath>
                </a14:m>
                <a:r>
                  <a:rPr lang="ko-KR" altLang="en-US" sz="14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로 </a:t>
                </a:r>
                <a:r>
                  <a:rPr lang="en-US" altLang="ko-KR" sz="14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soft prompt </a:t>
                </a:r>
                <a14:m>
                  <m:oMath xmlns:m="http://schemas.openxmlformats.org/officeDocument/2006/math">
                    <m:r>
                      <a:rPr lang="ko-KR" altLang="en-US" sz="1400" i="1">
                        <a:latin typeface="Cambria Math" panose="02040503050406030204" pitchFamily="18" charset="0"/>
                        <a:ea typeface="나눔스퀘어 Bold" panose="020B0600000101010101" pitchFamily="50" charset="-127"/>
                      </a:rPr>
                      <m:t>𝜃</m:t>
                    </m:r>
                  </m:oMath>
                </a14:m>
                <a:r>
                  <a:rPr lang="ko-KR" altLang="en-US" sz="14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를 </a:t>
                </a:r>
                <a:r>
                  <a:rPr lang="en-US" altLang="ko-KR" sz="14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train set</a:t>
                </a:r>
                <a:r>
                  <a:rPr lang="ko-KR" altLang="en-US" sz="14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으로 학습해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ko-KR" altLang="en-US" sz="1400" i="1" smtClean="0"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</m:ctrlPr>
                      </m:accPr>
                      <m:e>
                        <m:r>
                          <a:rPr lang="ko-KR" altLang="en-US" sz="1400" i="1"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𝜃</m:t>
                        </m:r>
                      </m:e>
                    </m:acc>
                  </m:oMath>
                </a14:m>
                <a:r>
                  <a:rPr lang="en-US" altLang="ko-KR" sz="14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 </a:t>
                </a:r>
                <a:r>
                  <a:rPr lang="ko-KR" altLang="en-US" sz="14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을 얻음</a:t>
                </a:r>
                <a:endParaRPr lang="en-US" altLang="ko-KR" sz="1400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en-US" altLang="ko-KR" sz="14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outer-loop:</a:t>
                </a:r>
                <a:r>
                  <a:rPr lang="ko-KR" altLang="en-US" sz="14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 </a:t>
                </a:r>
                <a:r>
                  <a:rPr lang="en-US" altLang="ko-KR" sz="14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augmented validation set</a:t>
                </a:r>
                <a:r>
                  <a:rPr lang="ko-KR" altLang="en-US" sz="14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으로 </a:t>
                </a:r>
                <a:r>
                  <a:rPr lang="en-US" altLang="ko-KR" sz="14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prompt </a:t>
                </a:r>
                <a14:m>
                  <m:oMath xmlns:m="http://schemas.openxmlformats.org/officeDocument/2006/math">
                    <m:r>
                      <a:rPr lang="ko-KR" altLang="en-US" sz="1400" i="1">
                        <a:latin typeface="Cambria Math" panose="02040503050406030204" pitchFamily="18" charset="0"/>
                        <a:ea typeface="나눔스퀘어 Bold" panose="020B0600000101010101" pitchFamily="50" charset="-127"/>
                      </a:rPr>
                      <m:t>𝜃</m:t>
                    </m:r>
                  </m:oMath>
                </a14:m>
                <a:r>
                  <a:rPr lang="ko-KR" altLang="en-US" sz="14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와 </a:t>
                </a:r>
                <a:r>
                  <a:rPr lang="en-US" altLang="ko-KR" sz="14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gradient modulation function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altLang="ko-KR" sz="1400"/>
                      <m:t>ϕ</m:t>
                    </m:r>
                    <m:r>
                      <a:rPr lang="el-GR" altLang="ko-KR" sz="1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sz="1400" dirty="0" err="1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를</a:t>
                </a:r>
                <a:r>
                  <a:rPr lang="ko-KR" altLang="en-US" sz="14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 학습함</a:t>
                </a:r>
                <a:endParaRPr lang="en-US" altLang="ko-KR" sz="1400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ko-KR" sz="1400" i="1" smtClean="0">
                        <a:latin typeface="Cambria Math" panose="02040503050406030204" pitchFamily="18" charset="0"/>
                      </a:rPr>
                      <m:t>Φ</m:t>
                    </m:r>
                  </m:oMath>
                </a14:m>
                <a:r>
                  <a:rPr lang="en-US" altLang="ko-KR" sz="14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 </a:t>
                </a:r>
                <a:r>
                  <a:rPr lang="ko-KR" altLang="en-US" sz="14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는 </a:t>
                </a:r>
                <a:r>
                  <a:rPr lang="en-US" altLang="ko-KR" sz="14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outer-loop</a:t>
                </a:r>
                <a:r>
                  <a:rPr lang="ko-KR" altLang="en-US" sz="14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에서 </a:t>
                </a:r>
                <a:r>
                  <a:rPr lang="en-US" altLang="ko-KR" sz="14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validation loss</a:t>
                </a:r>
                <a:r>
                  <a:rPr lang="ko-KR" altLang="en-US" sz="14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에 쓰이지 않지만</a:t>
                </a:r>
                <a:r>
                  <a:rPr lang="en-US" altLang="ko-KR" sz="14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, inner-loop</a:t>
                </a:r>
                <a:r>
                  <a:rPr lang="ko-KR" altLang="en-US" sz="14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의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ko-KR" altLang="en-US" sz="1400" i="1"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</m:ctrlPr>
                      </m:accPr>
                      <m:e>
                        <m:r>
                          <a:rPr lang="ko-KR" altLang="en-US" sz="1400" i="1"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𝜃</m:t>
                        </m:r>
                      </m:e>
                    </m:acc>
                  </m:oMath>
                </a14:m>
                <a:r>
                  <a:rPr lang="en-US" altLang="ko-KR" sz="14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 </a:t>
                </a:r>
                <a:r>
                  <a:rPr lang="ko-KR" altLang="en-US" sz="14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을 계산할 때 사용되기 때문에 </a:t>
                </a:r>
                <a:r>
                  <a:rPr lang="en-US" altLang="ko-KR" sz="14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gradient</a:t>
                </a:r>
                <a:r>
                  <a:rPr lang="ko-KR" altLang="en-US" sz="14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를 구할 수 있음</a:t>
                </a:r>
                <a:endParaRPr lang="en-US" altLang="ko-KR" sz="1400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922EEF6-C41D-4EED-AAFA-E7D60D60CE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672" y="977401"/>
                <a:ext cx="11234628" cy="1424749"/>
              </a:xfrm>
              <a:prstGeom prst="rect">
                <a:avLst/>
              </a:prstGeom>
              <a:blipFill>
                <a:blip r:embed="rId2"/>
                <a:stretch>
                  <a:fillRect l="-163" b="-12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262" y="3515880"/>
            <a:ext cx="3562847" cy="48584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4253" y="3096721"/>
            <a:ext cx="3762900" cy="132416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922EEF6-C41D-4EED-AAFA-E7D60D60CE65}"/>
              </a:ext>
            </a:extLst>
          </p:cNvPr>
          <p:cNvSpPr txBox="1"/>
          <p:nvPr/>
        </p:nvSpPr>
        <p:spPr>
          <a:xfrm>
            <a:off x="8019599" y="2648103"/>
            <a:ext cx="1552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[Outer-Loop]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22EEF6-C41D-4EED-AAFA-E7D60D60CE65}"/>
              </a:ext>
            </a:extLst>
          </p:cNvPr>
          <p:cNvSpPr txBox="1"/>
          <p:nvPr/>
        </p:nvSpPr>
        <p:spPr>
          <a:xfrm>
            <a:off x="2134444" y="2658920"/>
            <a:ext cx="1172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[Inner-Loop]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0520" y="4734313"/>
            <a:ext cx="5273458" cy="190660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67553" y="4786927"/>
            <a:ext cx="2304092" cy="1858475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3055292" y="5340237"/>
            <a:ext cx="2468686" cy="50170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3"/>
          <a:srcRect l="26259" t="4104"/>
          <a:stretch/>
        </p:blipFill>
        <p:spPr>
          <a:xfrm>
            <a:off x="9363513" y="5099609"/>
            <a:ext cx="2627279" cy="465904"/>
          </a:xfrm>
          <a:prstGeom prst="rect">
            <a:avLst/>
          </a:prstGeom>
        </p:spPr>
      </p:pic>
      <p:cxnSp>
        <p:nvCxnSpPr>
          <p:cNvPr id="19" name="직선 화살표 연결선 18"/>
          <p:cNvCxnSpPr/>
          <p:nvPr/>
        </p:nvCxnSpPr>
        <p:spPr>
          <a:xfrm>
            <a:off x="9187664" y="4402702"/>
            <a:ext cx="768288" cy="663221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/>
          <p:cNvSpPr/>
          <p:nvPr/>
        </p:nvSpPr>
        <p:spPr>
          <a:xfrm>
            <a:off x="10864944" y="5099609"/>
            <a:ext cx="195538" cy="24062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17495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7D7709E-206F-4B6B-9ABA-DCEDF98FB299}"/>
              </a:ext>
            </a:extLst>
          </p:cNvPr>
          <p:cNvSpPr txBox="1"/>
          <p:nvPr/>
        </p:nvSpPr>
        <p:spPr>
          <a:xfrm>
            <a:off x="0" y="0"/>
            <a:ext cx="34554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2125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 Related Work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922EEF6-C41D-4EED-AAFA-E7D60D60CE65}"/>
              </a:ext>
            </a:extLst>
          </p:cNvPr>
          <p:cNvSpPr txBox="1"/>
          <p:nvPr/>
        </p:nvSpPr>
        <p:spPr>
          <a:xfrm>
            <a:off x="663880" y="904251"/>
            <a:ext cx="10709753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Diffusion Classifier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discriminative model: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주어진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task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decision boundary p(</a:t>
            </a:r>
            <a:r>
              <a:rPr lang="en-US" altLang="ko-KR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y|x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학습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generative model: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데이터 분포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p(x)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또는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p(</a:t>
            </a:r>
            <a:r>
              <a:rPr lang="en-US" altLang="ko-KR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x|y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학습하며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robustness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와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calibration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장점을 보임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이전 연구들은 두 모델을 함께 사용하거나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generative representation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fine-tuning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하는 반면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 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본 논문은 </a:t>
            </a:r>
            <a:r>
              <a:rPr lang="en-US" altLang="ko-KR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diffusion model</a:t>
            </a:r>
            <a:r>
              <a:rPr lang="ko-KR" altLang="en-US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을 직접 </a:t>
            </a:r>
            <a:r>
              <a:rPr lang="en-US" altLang="ko-KR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image classifier</a:t>
            </a:r>
            <a:r>
              <a:rPr lang="ko-KR" altLang="en-US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로 사용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한다는 차이점이 있음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37FC2AB-88B4-4691-BD57-F32F146E5B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6222" y="3785061"/>
            <a:ext cx="6265843" cy="1852803"/>
          </a:xfrm>
          <a:prstGeom prst="rect">
            <a:avLst/>
          </a:prstGeom>
        </p:spPr>
      </p:pic>
      <p:pic>
        <p:nvPicPr>
          <p:cNvPr id="1026" name="Picture 2" descr="Decoding Generative and Discriminative Models | Analytics Vidhya">
            <a:extLst>
              <a:ext uri="{FF2B5EF4-FFF2-40B4-BE49-F238E27FC236}">
                <a16:creationId xmlns:a16="http://schemas.microsoft.com/office/drawing/2014/main" id="{330DB475-07E8-4CC3-A358-0A584CFEA2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966" y="3561063"/>
            <a:ext cx="3991247" cy="2570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7C34BB7-60DD-44B5-9A2E-084CF0EAB136}"/>
              </a:ext>
            </a:extLst>
          </p:cNvPr>
          <p:cNvSpPr txBox="1"/>
          <p:nvPr/>
        </p:nvSpPr>
        <p:spPr>
          <a:xfrm>
            <a:off x="1101424" y="6059988"/>
            <a:ext cx="1010009" cy="3427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p(</a:t>
            </a:r>
            <a:r>
              <a:rPr lang="en-US" altLang="ko-KR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y|x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학습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BD8D82-75D8-4687-9000-94BFCBEA8192}"/>
              </a:ext>
            </a:extLst>
          </p:cNvPr>
          <p:cNvSpPr txBox="1"/>
          <p:nvPr/>
        </p:nvSpPr>
        <p:spPr>
          <a:xfrm>
            <a:off x="3339062" y="6131426"/>
            <a:ext cx="1343773" cy="3427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p(x), p(</a:t>
            </a:r>
            <a:r>
              <a:rPr lang="en-US" altLang="ko-KR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x|y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학습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63186B1-B5B0-4C6B-9310-9FF0050BDBDD}"/>
              </a:ext>
            </a:extLst>
          </p:cNvPr>
          <p:cNvSpPr/>
          <p:nvPr/>
        </p:nvSpPr>
        <p:spPr>
          <a:xfrm>
            <a:off x="7830038" y="4278117"/>
            <a:ext cx="1103373" cy="106973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5A4B139-0A71-4036-ABFB-5D91F4021A6E}"/>
              </a:ext>
            </a:extLst>
          </p:cNvPr>
          <p:cNvSpPr txBox="1"/>
          <p:nvPr/>
        </p:nvSpPr>
        <p:spPr>
          <a:xfrm>
            <a:off x="6829860" y="6059987"/>
            <a:ext cx="3456616" cy="3427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diffusion model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직접 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image classifier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사용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F808BB04-B18B-4CAA-BF65-6404C6F1C6FF}"/>
              </a:ext>
            </a:extLst>
          </p:cNvPr>
          <p:cNvCxnSpPr>
            <a:cxnSpLocks/>
            <a:endCxn id="16" idx="2"/>
          </p:cNvCxnSpPr>
          <p:nvPr/>
        </p:nvCxnSpPr>
        <p:spPr>
          <a:xfrm flipH="1" flipV="1">
            <a:off x="8381725" y="5347854"/>
            <a:ext cx="7882" cy="71213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08155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7D7709E-206F-4B6B-9ABA-DCEDF98FB299}"/>
              </a:ext>
            </a:extLst>
          </p:cNvPr>
          <p:cNvSpPr txBox="1"/>
          <p:nvPr/>
        </p:nvSpPr>
        <p:spPr>
          <a:xfrm>
            <a:off x="0" y="0"/>
            <a:ext cx="23423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2125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 Method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922EEF6-C41D-4EED-AAFA-E7D60D60CE65}"/>
              </a:ext>
            </a:extLst>
          </p:cNvPr>
          <p:cNvSpPr txBox="1"/>
          <p:nvPr/>
        </p:nvSpPr>
        <p:spPr>
          <a:xfrm>
            <a:off x="563672" y="977401"/>
            <a:ext cx="11234628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Analysis of </a:t>
            </a:r>
            <a:r>
              <a:rPr lang="en-US" altLang="ko-KR" sz="1400" b="1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ProMetaR</a:t>
            </a:r>
            <a:endParaRPr lang="en-US" altLang="ko-KR" sz="14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ProMetaR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objective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식이 내포하는 의미를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gradient alignment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관점에서 생각해 볼 수 있음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테일러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급수의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 근사 식을 이용해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objective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다음과 같이 표현할 수 있음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633" y="2754991"/>
            <a:ext cx="3628013" cy="46861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0646" y="3445810"/>
            <a:ext cx="3308233" cy="40488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07533" y="4603723"/>
            <a:ext cx="2781613" cy="28021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6"/>
          <a:srcRect l="-2364"/>
          <a:stretch/>
        </p:blipFill>
        <p:spPr>
          <a:xfrm>
            <a:off x="3876675" y="4059516"/>
            <a:ext cx="772568" cy="283889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63231" y="6232250"/>
            <a:ext cx="1738656" cy="212031"/>
          </a:xfrm>
          <a:prstGeom prst="rect">
            <a:avLst/>
          </a:prstGeom>
        </p:spPr>
      </p:pic>
      <p:grpSp>
        <p:nvGrpSpPr>
          <p:cNvPr id="18" name="그룹 17"/>
          <p:cNvGrpSpPr/>
          <p:nvPr/>
        </p:nvGrpSpPr>
        <p:grpSpPr>
          <a:xfrm>
            <a:off x="6980649" y="2714827"/>
            <a:ext cx="4817651" cy="490000"/>
            <a:chOff x="4985359" y="4878007"/>
            <a:chExt cx="5988934" cy="551145"/>
          </a:xfrm>
        </p:grpSpPr>
        <p:pic>
          <p:nvPicPr>
            <p:cNvPr id="14" name="그림 13"/>
            <p:cNvPicPr>
              <a:picLocks noChangeAspect="1"/>
            </p:cNvPicPr>
            <p:nvPr/>
          </p:nvPicPr>
          <p:blipFill rotWithShape="1">
            <a:blip r:embed="rId8"/>
            <a:srcRect l="339" t="1041" r="49992" b="47164"/>
            <a:stretch/>
          </p:blipFill>
          <p:spPr>
            <a:xfrm>
              <a:off x="4985359" y="4878007"/>
              <a:ext cx="2154478" cy="551145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 rotWithShape="1">
            <a:blip r:embed="rId8"/>
            <a:srcRect l="11600" t="53885"/>
            <a:stretch/>
          </p:blipFill>
          <p:spPr>
            <a:xfrm>
              <a:off x="7139837" y="4878007"/>
              <a:ext cx="3834456" cy="490708"/>
            </a:xfrm>
            <a:prstGeom prst="rect">
              <a:avLst/>
            </a:prstGeom>
          </p:spPr>
        </p:pic>
      </p:grpSp>
      <p:grpSp>
        <p:nvGrpSpPr>
          <p:cNvPr id="20" name="그룹 19"/>
          <p:cNvGrpSpPr/>
          <p:nvPr/>
        </p:nvGrpSpPr>
        <p:grpSpPr>
          <a:xfrm>
            <a:off x="2114012" y="5986899"/>
            <a:ext cx="6921500" cy="680510"/>
            <a:chOff x="5094531" y="4236251"/>
            <a:chExt cx="5112350" cy="480530"/>
          </a:xfrm>
        </p:grpSpPr>
        <p:pic>
          <p:nvPicPr>
            <p:cNvPr id="16" name="그림 15"/>
            <p:cNvPicPr>
              <a:picLocks noChangeAspect="1"/>
            </p:cNvPicPr>
            <p:nvPr/>
          </p:nvPicPr>
          <p:blipFill rotWithShape="1">
            <a:blip r:embed="rId9"/>
            <a:srcRect r="26634" b="48978"/>
            <a:stretch/>
          </p:blipFill>
          <p:spPr>
            <a:xfrm>
              <a:off x="5094531" y="4236251"/>
              <a:ext cx="2655009" cy="480530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 rotWithShape="1">
            <a:blip r:embed="rId9"/>
            <a:srcRect l="31464" t="49801"/>
            <a:stretch/>
          </p:blipFill>
          <p:spPr>
            <a:xfrm>
              <a:off x="7726680" y="4243997"/>
              <a:ext cx="2480201" cy="472784"/>
            </a:xfrm>
            <a:prstGeom prst="rect">
              <a:avLst/>
            </a:prstGeom>
          </p:spPr>
        </p:pic>
      </p:grpSp>
      <p:cxnSp>
        <p:nvCxnSpPr>
          <p:cNvPr id="21" name="직선 화살표 연결선 20"/>
          <p:cNvCxnSpPr/>
          <p:nvPr/>
        </p:nvCxnSpPr>
        <p:spPr>
          <a:xfrm>
            <a:off x="4161840" y="2907974"/>
            <a:ext cx="2681106" cy="1866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9922EEF6-C41D-4EED-AAFA-E7D60D60CE65}"/>
              </a:ext>
            </a:extLst>
          </p:cNvPr>
          <p:cNvSpPr txBox="1"/>
          <p:nvPr/>
        </p:nvSpPr>
        <p:spPr>
          <a:xfrm>
            <a:off x="4180288" y="2340743"/>
            <a:ext cx="2731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[First-order </a:t>
            </a:r>
            <a:r>
              <a:rPr lang="en-US" altLang="ko-KR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taylor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expansion]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3920646" y="3437664"/>
            <a:ext cx="488516" cy="41303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780660" y="2714827"/>
            <a:ext cx="3176977" cy="41303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4649243" y="3419344"/>
            <a:ext cx="2579636" cy="431355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7423948" y="2719740"/>
            <a:ext cx="4374352" cy="431355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922EEF6-C41D-4EED-AAFA-E7D60D60CE65}"/>
              </a:ext>
            </a:extLst>
          </p:cNvPr>
          <p:cNvSpPr txBox="1"/>
          <p:nvPr/>
        </p:nvSpPr>
        <p:spPr>
          <a:xfrm>
            <a:off x="2194321" y="4278813"/>
            <a:ext cx="1525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one-step update</a:t>
            </a:r>
          </a:p>
        </p:txBody>
      </p:sp>
      <p:cxnSp>
        <p:nvCxnSpPr>
          <p:cNvPr id="33" name="직선 화살표 연결선 32"/>
          <p:cNvCxnSpPr>
            <a:stCxn id="9" idx="1"/>
            <a:endCxn id="8" idx="1"/>
          </p:cNvCxnSpPr>
          <p:nvPr/>
        </p:nvCxnSpPr>
        <p:spPr>
          <a:xfrm rot="10800000" flipH="1" flipV="1">
            <a:off x="3876675" y="4201461"/>
            <a:ext cx="30858" cy="542368"/>
          </a:xfrm>
          <a:prstGeom prst="curvedConnector3">
            <a:avLst>
              <a:gd name="adj1" fmla="val -740813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직사각형 49"/>
          <p:cNvSpPr/>
          <p:nvPr/>
        </p:nvSpPr>
        <p:spPr>
          <a:xfrm>
            <a:off x="10662471" y="2719529"/>
            <a:ext cx="1111298" cy="418794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/>
          <p:cNvSpPr/>
          <p:nvPr/>
        </p:nvSpPr>
        <p:spPr>
          <a:xfrm>
            <a:off x="7356567" y="6117757"/>
            <a:ext cx="1527996" cy="418794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922EEF6-C41D-4EED-AAFA-E7D60D60CE65}"/>
              </a:ext>
            </a:extLst>
          </p:cNvPr>
          <p:cNvSpPr txBox="1"/>
          <p:nvPr/>
        </p:nvSpPr>
        <p:spPr>
          <a:xfrm>
            <a:off x="4860520" y="5563894"/>
            <a:ext cx="14284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최종 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objective]</a:t>
            </a:r>
          </a:p>
        </p:txBody>
      </p:sp>
    </p:spTree>
    <p:extLst>
      <p:ext uri="{BB962C8B-B14F-4D97-AF65-F5344CB8AC3E}">
        <p14:creationId xmlns:p14="http://schemas.microsoft.com/office/powerpoint/2010/main" val="5284714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7D7709E-206F-4B6B-9ABA-DCEDF98FB299}"/>
              </a:ext>
            </a:extLst>
          </p:cNvPr>
          <p:cNvSpPr txBox="1"/>
          <p:nvPr/>
        </p:nvSpPr>
        <p:spPr>
          <a:xfrm>
            <a:off x="0" y="0"/>
            <a:ext cx="23423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2125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 Method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922EEF6-C41D-4EED-AAFA-E7D60D60CE65}"/>
              </a:ext>
            </a:extLst>
          </p:cNvPr>
          <p:cNvSpPr txBox="1"/>
          <p:nvPr/>
        </p:nvSpPr>
        <p:spPr>
          <a:xfrm>
            <a:off x="563672" y="977401"/>
            <a:ext cx="1123462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Analysis of </a:t>
            </a:r>
            <a:r>
              <a:rPr lang="en-US" altLang="ko-KR" sz="1400" b="1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ProMetaR</a:t>
            </a:r>
            <a:endParaRPr lang="en-US" altLang="ko-KR" sz="14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1) validation loss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minimize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함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2) validation loss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gradient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와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training loss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gradient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간 내적을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maximize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함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3) validation loss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gradient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와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training set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대한 </a:t>
            </a:r>
            <a:r>
              <a:rPr lang="en-US" altLang="ko-KR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regularizer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gradient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간 내적을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maximize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함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ko-KR" altLang="en-US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training, validation gradient alignment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높이는 방향으로 학습되므로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new task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대한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task generalization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 향상됨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또한 마지막 항은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tuned prompt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로부터 얻은 </a:t>
            </a:r>
            <a:r>
              <a:rPr lang="en-US" altLang="ko-KR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val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loss gradient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와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zero-shot CLIP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general knowledge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보존하는 </a:t>
            </a:r>
            <a:r>
              <a:rPr lang="en-US" altLang="ko-KR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regularizer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gradient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간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alignment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통해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traditional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generalization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능력도 유지함</a:t>
            </a:r>
          </a:p>
        </p:txBody>
      </p:sp>
      <p:grpSp>
        <p:nvGrpSpPr>
          <p:cNvPr id="20" name="그룹 19"/>
          <p:cNvGrpSpPr/>
          <p:nvPr/>
        </p:nvGrpSpPr>
        <p:grpSpPr>
          <a:xfrm>
            <a:off x="1171183" y="4372218"/>
            <a:ext cx="8963417" cy="758582"/>
            <a:chOff x="5094531" y="4236251"/>
            <a:chExt cx="5112350" cy="480530"/>
          </a:xfrm>
        </p:grpSpPr>
        <p:pic>
          <p:nvPicPr>
            <p:cNvPr id="16" name="그림 15"/>
            <p:cNvPicPr>
              <a:picLocks noChangeAspect="1"/>
            </p:cNvPicPr>
            <p:nvPr/>
          </p:nvPicPr>
          <p:blipFill rotWithShape="1">
            <a:blip r:embed="rId3"/>
            <a:srcRect r="26634" b="48978"/>
            <a:stretch/>
          </p:blipFill>
          <p:spPr>
            <a:xfrm>
              <a:off x="5094531" y="4236251"/>
              <a:ext cx="2655009" cy="480530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 rotWithShape="1">
            <a:blip r:embed="rId3"/>
            <a:srcRect l="31464" t="49801"/>
            <a:stretch/>
          </p:blipFill>
          <p:spPr>
            <a:xfrm>
              <a:off x="7726680" y="4243997"/>
              <a:ext cx="2480201" cy="472784"/>
            </a:xfrm>
            <a:prstGeom prst="rect">
              <a:avLst/>
            </a:prstGeom>
          </p:spPr>
        </p:pic>
      </p:grpSp>
      <p:sp>
        <p:nvSpPr>
          <p:cNvPr id="24" name="직사각형 23"/>
          <p:cNvSpPr/>
          <p:nvPr/>
        </p:nvSpPr>
        <p:spPr>
          <a:xfrm>
            <a:off x="1696271" y="4542112"/>
            <a:ext cx="1491429" cy="418794"/>
          </a:xfrm>
          <a:prstGeom prst="rect">
            <a:avLst/>
          </a:prstGeom>
          <a:solidFill>
            <a:schemeClr val="tx2">
              <a:lumMod val="40000"/>
              <a:lumOff val="60000"/>
              <a:alpha val="5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3850482" y="4542112"/>
            <a:ext cx="1394619" cy="418794"/>
          </a:xfrm>
          <a:prstGeom prst="rect">
            <a:avLst/>
          </a:prstGeom>
          <a:solidFill>
            <a:schemeClr val="accent2">
              <a:lumMod val="40000"/>
              <a:lumOff val="60000"/>
              <a:alpha val="5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6488958" y="4542112"/>
            <a:ext cx="1445419" cy="418794"/>
          </a:xfrm>
          <a:prstGeom prst="rect">
            <a:avLst/>
          </a:prstGeom>
          <a:solidFill>
            <a:schemeClr val="accent2">
              <a:lumMod val="40000"/>
              <a:lumOff val="60000"/>
              <a:alpha val="5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8040348" y="4542029"/>
            <a:ext cx="1819666" cy="418794"/>
          </a:xfrm>
          <a:prstGeom prst="rect">
            <a:avLst/>
          </a:prstGeom>
          <a:solidFill>
            <a:schemeClr val="accent4">
              <a:lumMod val="40000"/>
              <a:lumOff val="60000"/>
              <a:alpha val="5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922EEF6-C41D-4EED-AAFA-E7D60D60CE65}"/>
              </a:ext>
            </a:extLst>
          </p:cNvPr>
          <p:cNvSpPr txBox="1"/>
          <p:nvPr/>
        </p:nvSpPr>
        <p:spPr>
          <a:xfrm>
            <a:off x="2011911" y="4976551"/>
            <a:ext cx="819408" cy="3320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val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loss</a:t>
            </a:r>
          </a:p>
        </p:txBody>
      </p:sp>
      <p:sp>
        <p:nvSpPr>
          <p:cNvPr id="33" name="직사각형 32"/>
          <p:cNvSpPr/>
          <p:nvPr/>
        </p:nvSpPr>
        <p:spPr>
          <a:xfrm>
            <a:off x="5310082" y="4542029"/>
            <a:ext cx="266409" cy="418794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922EEF6-C41D-4EED-AAFA-E7D60D60CE65}"/>
              </a:ext>
            </a:extLst>
          </p:cNvPr>
          <p:cNvSpPr txBox="1"/>
          <p:nvPr/>
        </p:nvSpPr>
        <p:spPr>
          <a:xfrm>
            <a:off x="3517827" y="4973488"/>
            <a:ext cx="15394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err="1">
                <a:solidFill>
                  <a:schemeClr val="accent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val</a:t>
            </a:r>
            <a:r>
              <a:rPr lang="en-US" altLang="ko-KR" sz="1200" dirty="0">
                <a:solidFill>
                  <a:schemeClr val="accent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loss gradient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922EEF6-C41D-4EED-AAFA-E7D60D60CE65}"/>
              </a:ext>
            </a:extLst>
          </p:cNvPr>
          <p:cNvSpPr txBox="1"/>
          <p:nvPr/>
        </p:nvSpPr>
        <p:spPr>
          <a:xfrm>
            <a:off x="4890844" y="4976551"/>
            <a:ext cx="1792814" cy="3320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accen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train loss gradient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922EEF6-C41D-4EED-AAFA-E7D60D60CE65}"/>
              </a:ext>
            </a:extLst>
          </p:cNvPr>
          <p:cNvSpPr txBox="1"/>
          <p:nvPr/>
        </p:nvSpPr>
        <p:spPr>
          <a:xfrm>
            <a:off x="6541101" y="4973488"/>
            <a:ext cx="15394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err="1">
                <a:solidFill>
                  <a:schemeClr val="accent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val</a:t>
            </a:r>
            <a:r>
              <a:rPr lang="en-US" altLang="ko-KR" sz="1200" dirty="0">
                <a:solidFill>
                  <a:schemeClr val="accent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loss gradient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922EEF6-C41D-4EED-AAFA-E7D60D60CE65}"/>
              </a:ext>
            </a:extLst>
          </p:cNvPr>
          <p:cNvSpPr txBox="1"/>
          <p:nvPr/>
        </p:nvSpPr>
        <p:spPr>
          <a:xfrm>
            <a:off x="8211148" y="4948088"/>
            <a:ext cx="2229941" cy="3320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accent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train </a:t>
            </a:r>
            <a:r>
              <a:rPr lang="en-US" altLang="ko-KR" sz="1200" dirty="0" err="1">
                <a:solidFill>
                  <a:schemeClr val="accent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regularizer</a:t>
            </a:r>
            <a:r>
              <a:rPr lang="en-US" altLang="ko-KR" sz="1200" dirty="0">
                <a:solidFill>
                  <a:schemeClr val="accent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gradient</a:t>
            </a:r>
          </a:p>
        </p:txBody>
      </p:sp>
    </p:spTree>
    <p:extLst>
      <p:ext uri="{BB962C8B-B14F-4D97-AF65-F5344CB8AC3E}">
        <p14:creationId xmlns:p14="http://schemas.microsoft.com/office/powerpoint/2010/main" val="14106767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7D7709E-206F-4B6B-9ABA-DCEDF98FB299}"/>
              </a:ext>
            </a:extLst>
          </p:cNvPr>
          <p:cNvSpPr txBox="1"/>
          <p:nvPr/>
        </p:nvSpPr>
        <p:spPr>
          <a:xfrm>
            <a:off x="0" y="0"/>
            <a:ext cx="33569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2125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 Experiments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922EEF6-C41D-4EED-AAFA-E7D60D60CE65}"/>
              </a:ext>
            </a:extLst>
          </p:cNvPr>
          <p:cNvSpPr txBox="1"/>
          <p:nvPr/>
        </p:nvSpPr>
        <p:spPr>
          <a:xfrm>
            <a:off x="563672" y="849661"/>
            <a:ext cx="11234628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Effectiveness of </a:t>
            </a:r>
            <a:r>
              <a:rPr lang="en-US" altLang="ko-KR" sz="1400" b="1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ProMetaR</a:t>
            </a:r>
            <a:endParaRPr lang="en-US" altLang="ko-KR" sz="14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base prompting method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hierarchical prompt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학습하는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IVLP(Independent V-L prompting)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사용했음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16-shot setting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에서 다른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prompting method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와 비교한 결과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en-US" altLang="ko-KR" sz="1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traditional generalization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능력을 나타내는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base-to-base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상황과 </a:t>
            </a:r>
            <a:r>
              <a:rPr lang="en-US" altLang="ko-KR" sz="1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task generalization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능력을 나타내는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base-to-new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상황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domain generalization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상황 모두에서 가장 높은 성능을 보였음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new class generalization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어려운 정도를 </a:t>
            </a:r>
            <a:r>
              <a:rPr lang="ko-KR" altLang="en-US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정량화한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task overfitting score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 높은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dataset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대해 특히 높은 성능 개선을 보였음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82099"/>
          <a:stretch/>
        </p:blipFill>
        <p:spPr>
          <a:xfrm>
            <a:off x="181875" y="3301367"/>
            <a:ext cx="5723624" cy="94854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5083" y="4710160"/>
            <a:ext cx="2930517" cy="170671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8508" y="3296976"/>
            <a:ext cx="3943900" cy="122889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922EEF6-C41D-4EED-AAFA-E7D60D60CE65}"/>
              </a:ext>
            </a:extLst>
          </p:cNvPr>
          <p:cNvSpPr txBox="1"/>
          <p:nvPr/>
        </p:nvSpPr>
        <p:spPr>
          <a:xfrm>
            <a:off x="1388340" y="4173225"/>
            <a:ext cx="2624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[Base-to-Base / Base-to-New]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922EEF6-C41D-4EED-AAFA-E7D60D60CE65}"/>
              </a:ext>
            </a:extLst>
          </p:cNvPr>
          <p:cNvSpPr txBox="1"/>
          <p:nvPr/>
        </p:nvSpPr>
        <p:spPr>
          <a:xfrm>
            <a:off x="1637647" y="6416872"/>
            <a:ext cx="2125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[Domain Generalization]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5048249" y="3362606"/>
            <a:ext cx="514351" cy="84744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7330074" y="3561862"/>
            <a:ext cx="1161592" cy="92526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922EEF6-C41D-4EED-AAFA-E7D60D60CE65}"/>
              </a:ext>
            </a:extLst>
          </p:cNvPr>
          <p:cNvSpPr txBox="1"/>
          <p:nvPr/>
        </p:nvSpPr>
        <p:spPr>
          <a:xfrm>
            <a:off x="7499813" y="4606092"/>
            <a:ext cx="2141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en-US" altLang="ko-KR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tos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따른 성능 향상 정도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46624" y="4599709"/>
            <a:ext cx="1651676" cy="262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2320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7D7709E-206F-4B6B-9ABA-DCEDF98FB299}"/>
              </a:ext>
            </a:extLst>
          </p:cNvPr>
          <p:cNvSpPr txBox="1"/>
          <p:nvPr/>
        </p:nvSpPr>
        <p:spPr>
          <a:xfrm>
            <a:off x="0" y="0"/>
            <a:ext cx="33569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2125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Limitations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922EEF6-C41D-4EED-AAFA-E7D60D60CE65}"/>
              </a:ext>
            </a:extLst>
          </p:cNvPr>
          <p:cNvSpPr txBox="1"/>
          <p:nvPr/>
        </p:nvSpPr>
        <p:spPr>
          <a:xfrm>
            <a:off x="576198" y="1290552"/>
            <a:ext cx="1123462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augmentation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으로 생성된 </a:t>
            </a:r>
            <a:r>
              <a:rPr lang="en-US" altLang="ko-KR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val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sample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new task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가정하기엔 부족해 보임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특히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augmentation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시에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inner-loop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에서 사용한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train sample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재사용하기 때문에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train set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과 </a:t>
            </a:r>
            <a:r>
              <a:rPr lang="en-US" altLang="ko-KR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val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set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간 차이가 더 줄어듦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regularizer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zero-shot embedding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과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prompt embedding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간의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L1 loss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사용했는데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embedding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자체를 가깝게 하는 것은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strict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한 제약으로 보임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614" y="4027653"/>
            <a:ext cx="3263871" cy="1631935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3540664" y="4190537"/>
            <a:ext cx="542821" cy="54913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3540664" y="5092559"/>
            <a:ext cx="542821" cy="54913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화살표 연결선 12"/>
          <p:cNvCxnSpPr/>
          <p:nvPr/>
        </p:nvCxnSpPr>
        <p:spPr>
          <a:xfrm>
            <a:off x="4083485" y="4465104"/>
            <a:ext cx="683444" cy="477556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/>
          <p:nvPr/>
        </p:nvCxnSpPr>
        <p:spPr>
          <a:xfrm flipV="1">
            <a:off x="4083485" y="5014238"/>
            <a:ext cx="683444" cy="36587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9922EEF6-C41D-4EED-AAFA-E7D60D60CE65}"/>
              </a:ext>
            </a:extLst>
          </p:cNvPr>
          <p:cNvSpPr txBox="1"/>
          <p:nvPr/>
        </p:nvSpPr>
        <p:spPr>
          <a:xfrm>
            <a:off x="4766929" y="4793783"/>
            <a:ext cx="1934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training sample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재사용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1738" y="3998934"/>
            <a:ext cx="4486901" cy="704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8541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7D7709E-206F-4B6B-9ABA-DCEDF98FB299}"/>
              </a:ext>
            </a:extLst>
          </p:cNvPr>
          <p:cNvSpPr txBox="1"/>
          <p:nvPr/>
        </p:nvSpPr>
        <p:spPr>
          <a:xfrm>
            <a:off x="0" y="0"/>
            <a:ext cx="12776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2125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Code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922EEF6-C41D-4EED-AAFA-E7D60D60CE65}"/>
              </a:ext>
            </a:extLst>
          </p:cNvPr>
          <p:cNvSpPr txBox="1"/>
          <p:nvPr/>
        </p:nvSpPr>
        <p:spPr>
          <a:xfrm>
            <a:off x="638827" y="864667"/>
            <a:ext cx="1123462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기존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code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는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inner-loop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에서 사용한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train sample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outer-loop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</a:t>
            </a:r>
            <a:r>
              <a:rPr lang="en-US" altLang="ko-KR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val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augmentation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재사용함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이를 개선해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en-US" altLang="ko-KR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val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sample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만으로 </a:t>
            </a:r>
            <a:r>
              <a:rPr lang="en-US" altLang="ko-KR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mixup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augmentation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적용해 보았음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827" y="2242843"/>
            <a:ext cx="9169052" cy="4376138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638827" y="2775096"/>
            <a:ext cx="2993721" cy="54913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화살표 연결선 15"/>
          <p:cNvCxnSpPr/>
          <p:nvPr/>
        </p:nvCxnSpPr>
        <p:spPr>
          <a:xfrm flipV="1">
            <a:off x="3632548" y="2775096"/>
            <a:ext cx="850552" cy="13507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/>
          <p:nvPr/>
        </p:nvCxnSpPr>
        <p:spPr>
          <a:xfrm>
            <a:off x="3632548" y="3117202"/>
            <a:ext cx="850552" cy="128091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9922EEF6-C41D-4EED-AAFA-E7D60D60CE65}"/>
              </a:ext>
            </a:extLst>
          </p:cNvPr>
          <p:cNvSpPr txBox="1"/>
          <p:nvPr/>
        </p:nvSpPr>
        <p:spPr>
          <a:xfrm>
            <a:off x="4483100" y="2590430"/>
            <a:ext cx="1934496" cy="3320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train set (class 2~K)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922EEF6-C41D-4EED-AAFA-E7D60D60CE65}"/>
              </a:ext>
            </a:extLst>
          </p:cNvPr>
          <p:cNvSpPr txBox="1"/>
          <p:nvPr/>
        </p:nvSpPr>
        <p:spPr>
          <a:xfrm>
            <a:off x="4483100" y="3049663"/>
            <a:ext cx="1934496" cy="3320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val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set (class 1)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2409824" y="4587240"/>
            <a:ext cx="2489835" cy="23622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화살표 연결선 24"/>
          <p:cNvCxnSpPr/>
          <p:nvPr/>
        </p:nvCxnSpPr>
        <p:spPr>
          <a:xfrm>
            <a:off x="4899660" y="4714875"/>
            <a:ext cx="2748915" cy="874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922EEF6-C41D-4EED-AAFA-E7D60D60CE65}"/>
              </a:ext>
            </a:extLst>
          </p:cNvPr>
          <p:cNvSpPr txBox="1"/>
          <p:nvPr/>
        </p:nvSpPr>
        <p:spPr>
          <a:xfrm>
            <a:off x="8566105" y="4098898"/>
            <a:ext cx="1038225" cy="3320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[inner-loop]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2409824" y="6388896"/>
            <a:ext cx="4524376" cy="23622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9" name="직선 화살표 연결선 28"/>
          <p:cNvCxnSpPr>
            <a:stCxn id="27" idx="3"/>
          </p:cNvCxnSpPr>
          <p:nvPr/>
        </p:nvCxnSpPr>
        <p:spPr>
          <a:xfrm>
            <a:off x="6934200" y="6507006"/>
            <a:ext cx="3174304" cy="1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9922EEF6-C41D-4EED-AAFA-E7D60D60CE65}"/>
              </a:ext>
            </a:extLst>
          </p:cNvPr>
          <p:cNvSpPr txBox="1"/>
          <p:nvPr/>
        </p:nvSpPr>
        <p:spPr>
          <a:xfrm>
            <a:off x="10276167" y="5843282"/>
            <a:ext cx="1302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[outer-loop]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638827" y="2768961"/>
            <a:ext cx="834373" cy="280702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3141841" y="4564999"/>
            <a:ext cx="834373" cy="280702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4019076" y="6366655"/>
            <a:ext cx="880583" cy="280702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3108673" y="6366655"/>
            <a:ext cx="867541" cy="274567"/>
          </a:xfrm>
          <a:prstGeom prst="rect">
            <a:avLst/>
          </a:prstGeom>
          <a:solidFill>
            <a:schemeClr val="accent4">
              <a:lumMod val="40000"/>
              <a:lumOff val="60000"/>
              <a:alpha val="5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638827" y="3043963"/>
            <a:ext cx="867541" cy="274567"/>
          </a:xfrm>
          <a:prstGeom prst="rect">
            <a:avLst/>
          </a:prstGeom>
          <a:solidFill>
            <a:schemeClr val="accent4">
              <a:lumMod val="40000"/>
              <a:lumOff val="60000"/>
              <a:alpha val="5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8504" y="6328900"/>
            <a:ext cx="1797623" cy="356211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0924" y="4547198"/>
            <a:ext cx="3210373" cy="381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4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7D7709E-206F-4B6B-9ABA-DCEDF98FB299}"/>
              </a:ext>
            </a:extLst>
          </p:cNvPr>
          <p:cNvSpPr txBox="1"/>
          <p:nvPr/>
        </p:nvSpPr>
        <p:spPr>
          <a:xfrm>
            <a:off x="0" y="0"/>
            <a:ext cx="12776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2125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Code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922EEF6-C41D-4EED-AAFA-E7D60D60CE65}"/>
              </a:ext>
            </a:extLst>
          </p:cNvPr>
          <p:cNvSpPr txBox="1"/>
          <p:nvPr/>
        </p:nvSpPr>
        <p:spPr>
          <a:xfrm>
            <a:off x="638827" y="864667"/>
            <a:ext cx="1123462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기존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code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는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inner-loop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에서 사용한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train sample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outer-loop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</a:t>
            </a:r>
            <a:r>
              <a:rPr lang="en-US" altLang="ko-KR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val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augmentation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재사용함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이를 개선해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en-US" altLang="ko-KR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val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sample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만으로 </a:t>
            </a:r>
            <a:r>
              <a:rPr lang="en-US" altLang="ko-KR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mixup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augmentation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적용해 보았음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59" name="그림 5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035" y="1795510"/>
            <a:ext cx="6563639" cy="4885395"/>
          </a:xfrm>
          <a:prstGeom prst="rect">
            <a:avLst/>
          </a:prstGeom>
        </p:spPr>
      </p:pic>
      <p:sp>
        <p:nvSpPr>
          <p:cNvPr id="60" name="직사각형 59"/>
          <p:cNvSpPr/>
          <p:nvPr/>
        </p:nvSpPr>
        <p:spPr>
          <a:xfrm>
            <a:off x="739035" y="1795510"/>
            <a:ext cx="3318615" cy="121439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/>
          <p:cNvSpPr/>
          <p:nvPr/>
        </p:nvSpPr>
        <p:spPr>
          <a:xfrm>
            <a:off x="739035" y="5506294"/>
            <a:ext cx="3318615" cy="121439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4" name="직선 화살표 연결선 63"/>
          <p:cNvCxnSpPr/>
          <p:nvPr/>
        </p:nvCxnSpPr>
        <p:spPr>
          <a:xfrm flipV="1">
            <a:off x="4057650" y="2295525"/>
            <a:ext cx="1209675" cy="17931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/>
          <p:cNvCxnSpPr/>
          <p:nvPr/>
        </p:nvCxnSpPr>
        <p:spPr>
          <a:xfrm flipV="1">
            <a:off x="4057650" y="6095558"/>
            <a:ext cx="1209675" cy="17931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9922EEF6-C41D-4EED-AAFA-E7D60D60CE65}"/>
              </a:ext>
            </a:extLst>
          </p:cNvPr>
          <p:cNvSpPr txBox="1"/>
          <p:nvPr/>
        </p:nvSpPr>
        <p:spPr>
          <a:xfrm>
            <a:off x="5349127" y="5910892"/>
            <a:ext cx="2956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1) batch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끝날 때마다 </a:t>
            </a:r>
            <a:r>
              <a:rPr lang="en-US" altLang="ko-KR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val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sample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저장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2030512" y="4184724"/>
            <a:ext cx="3318615" cy="23487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9" name="직선 화살표 연결선 68"/>
          <p:cNvCxnSpPr/>
          <p:nvPr/>
        </p:nvCxnSpPr>
        <p:spPr>
          <a:xfrm>
            <a:off x="5349127" y="4313850"/>
            <a:ext cx="1585073" cy="1050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9922EEF6-C41D-4EED-AAFA-E7D60D60CE65}"/>
              </a:ext>
            </a:extLst>
          </p:cNvPr>
          <p:cNvSpPr txBox="1"/>
          <p:nvPr/>
        </p:nvSpPr>
        <p:spPr>
          <a:xfrm>
            <a:off x="5275065" y="2110859"/>
            <a:ext cx="3802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2)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저장된 </a:t>
            </a:r>
            <a:r>
              <a:rPr lang="en-US" altLang="ko-KR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val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sample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꺼내 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augmentation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사용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860468" y="2608736"/>
            <a:ext cx="873082" cy="401163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직사각형 74"/>
          <p:cNvSpPr/>
          <p:nvPr/>
        </p:nvSpPr>
        <p:spPr>
          <a:xfrm>
            <a:off x="3137936" y="4175199"/>
            <a:ext cx="873082" cy="244402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9922EEF6-C41D-4EED-AAFA-E7D60D60CE65}"/>
              </a:ext>
            </a:extLst>
          </p:cNvPr>
          <p:cNvSpPr txBox="1"/>
          <p:nvPr/>
        </p:nvSpPr>
        <p:spPr>
          <a:xfrm>
            <a:off x="6934201" y="4139684"/>
            <a:ext cx="2273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3) </a:t>
            </a:r>
            <a:r>
              <a:rPr lang="en-US" altLang="ko-KR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val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sample pair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</a:t>
            </a:r>
            <a:r>
              <a:rPr lang="en-US" altLang="ko-KR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mixup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80" name="그룹 79"/>
          <p:cNvGrpSpPr/>
          <p:nvPr/>
        </p:nvGrpSpPr>
        <p:grpSpPr>
          <a:xfrm>
            <a:off x="8387602" y="4472588"/>
            <a:ext cx="3263871" cy="1631935"/>
            <a:chOff x="8387602" y="4472588"/>
            <a:chExt cx="3263871" cy="1631935"/>
          </a:xfrm>
        </p:grpSpPr>
        <p:pic>
          <p:nvPicPr>
            <p:cNvPr id="77" name="그림 7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87602" y="4472588"/>
              <a:ext cx="3263871" cy="1631935"/>
            </a:xfrm>
            <a:prstGeom prst="rect">
              <a:avLst/>
            </a:prstGeom>
          </p:spPr>
        </p:pic>
        <p:pic>
          <p:nvPicPr>
            <p:cNvPr id="78" name="그림 7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370204" y="4912746"/>
              <a:ext cx="228071" cy="148046"/>
            </a:xfrm>
            <a:prstGeom prst="rect">
              <a:avLst/>
            </a:prstGeom>
          </p:spPr>
        </p:pic>
        <p:pic>
          <p:nvPicPr>
            <p:cNvPr id="79" name="그림 7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297179" y="5836869"/>
              <a:ext cx="228071" cy="148046"/>
            </a:xfrm>
            <a:prstGeom prst="rect">
              <a:avLst/>
            </a:prstGeom>
          </p:spPr>
        </p:pic>
      </p:grpSp>
      <p:sp>
        <p:nvSpPr>
          <p:cNvPr id="81" name="직사각형 80"/>
          <p:cNvSpPr/>
          <p:nvPr/>
        </p:nvSpPr>
        <p:spPr>
          <a:xfrm>
            <a:off x="11178540" y="4625340"/>
            <a:ext cx="554735" cy="43545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직사각형 81"/>
          <p:cNvSpPr/>
          <p:nvPr/>
        </p:nvSpPr>
        <p:spPr>
          <a:xfrm>
            <a:off x="11178539" y="5549463"/>
            <a:ext cx="554735" cy="43545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03979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7D7709E-206F-4B6B-9ABA-DCEDF98FB299}"/>
              </a:ext>
            </a:extLst>
          </p:cNvPr>
          <p:cNvSpPr txBox="1"/>
          <p:nvPr/>
        </p:nvSpPr>
        <p:spPr>
          <a:xfrm>
            <a:off x="0" y="0"/>
            <a:ext cx="34554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2125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 Method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AEAE2E7-4604-4C30-96BA-7EDCD9641507}"/>
              </a:ext>
            </a:extLst>
          </p:cNvPr>
          <p:cNvSpPr txBox="1"/>
          <p:nvPr/>
        </p:nvSpPr>
        <p:spPr>
          <a:xfrm>
            <a:off x="5638800" y="2930525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922EEF6-C41D-4EED-AAFA-E7D60D60CE65}"/>
              </a:ext>
            </a:extLst>
          </p:cNvPr>
          <p:cNvSpPr txBox="1"/>
          <p:nvPr/>
        </p:nvSpPr>
        <p:spPr>
          <a:xfrm>
            <a:off x="663880" y="904251"/>
            <a:ext cx="1102290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Diffusion Model 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diffusion model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은 </a:t>
            </a:r>
            <a:r>
              <a:rPr lang="ko-KR" altLang="en-US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가우시안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분포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p(xt-1lxt)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따라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noise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더하는 </a:t>
            </a:r>
            <a:r>
              <a:rPr lang="en-US" altLang="ko-KR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markov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chain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구조의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forward process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바탕으로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reverse process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분포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q(xtlxt-1)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근사하는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p(xt-1lxt)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학습함</a:t>
            </a:r>
            <a:endParaRPr lang="en-US" altLang="ko-KR" sz="1400" u="sng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training objective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는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p(x0)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MLE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하는 문제가 되고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최종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loss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는 다음과 같이 정리됨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 중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Lt-1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항을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minimize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해야 하며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정리하면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ELBO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두 분포의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mean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차이가 되고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최종적으로 </a:t>
            </a:r>
            <a:r>
              <a:rPr lang="en-US" altLang="ko-KR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timestep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t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</a:t>
            </a:r>
            <a:r>
              <a:rPr lang="en-US" altLang="ko-KR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gaussian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noise (epsilon)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학습하는 문제가 됨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9" name="Picture 2" descr="Diffusion Models Made Easy. Understanding the Basics of Denoising… | by J.  Rafid Siddiqui, PhD | Towards Data Science">
            <a:extLst>
              <a:ext uri="{FF2B5EF4-FFF2-40B4-BE49-F238E27FC236}">
                <a16:creationId xmlns:a16="http://schemas.microsoft.com/office/drawing/2014/main" id="{39AAA365-48AD-4BCE-865B-E0134328DC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823" y="3637336"/>
            <a:ext cx="3651173" cy="2053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95F433A-828D-4CCE-868F-F9D7DDD79A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7935" y="3156298"/>
            <a:ext cx="3062115" cy="695935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4DE56E37-A6FB-44AA-9F2A-F8689DF4E1F0}"/>
              </a:ext>
            </a:extLst>
          </p:cNvPr>
          <p:cNvGrpSpPr/>
          <p:nvPr/>
        </p:nvGrpSpPr>
        <p:grpSpPr>
          <a:xfrm>
            <a:off x="4929472" y="4116505"/>
            <a:ext cx="5920516" cy="528184"/>
            <a:chOff x="5031329" y="4810059"/>
            <a:chExt cx="5920516" cy="528184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D643FB4B-7B88-42A8-8A09-42106420859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98225" y="4810059"/>
              <a:ext cx="5753620" cy="528184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C4FCE94F-BA12-48C2-9E7A-86A55D84F3D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031329" y="4912519"/>
              <a:ext cx="167538" cy="199757"/>
            </a:xfrm>
            <a:prstGeom prst="rect">
              <a:avLst/>
            </a:prstGeom>
          </p:spPr>
        </p:pic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3DC529C7-B9CD-4A23-8DAD-3C0A4C69AD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20033" y="5209919"/>
            <a:ext cx="2737917" cy="26610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46CE6D64-1D2B-47A3-B606-196CC299B3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19984" y="5667004"/>
            <a:ext cx="2457166" cy="16980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6D1398FE-8E90-499F-82E6-B0699BB790C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39218" y="6041253"/>
            <a:ext cx="3289217" cy="46077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C1114A05-93ED-43FF-8583-16F317773E6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39149" y="4908961"/>
            <a:ext cx="2581275" cy="658382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E9420753-33BA-4E7E-89A8-3F13A2F54376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r="61837"/>
          <a:stretch/>
        </p:blipFill>
        <p:spPr>
          <a:xfrm>
            <a:off x="8540308" y="5643237"/>
            <a:ext cx="1765744" cy="217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9030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7D7709E-206F-4B6B-9ABA-DCEDF98FB299}"/>
              </a:ext>
            </a:extLst>
          </p:cNvPr>
          <p:cNvSpPr txBox="1"/>
          <p:nvPr/>
        </p:nvSpPr>
        <p:spPr>
          <a:xfrm>
            <a:off x="0" y="0"/>
            <a:ext cx="34554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2125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 Method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AEAE2E7-4604-4C30-96BA-7EDCD9641507}"/>
              </a:ext>
            </a:extLst>
          </p:cNvPr>
          <p:cNvSpPr txBox="1"/>
          <p:nvPr/>
        </p:nvSpPr>
        <p:spPr>
          <a:xfrm>
            <a:off x="5638800" y="2930525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922EEF6-C41D-4EED-AAFA-E7D60D60CE65}"/>
              </a:ext>
            </a:extLst>
          </p:cNvPr>
          <p:cNvSpPr txBox="1"/>
          <p:nvPr/>
        </p:nvSpPr>
        <p:spPr>
          <a:xfrm>
            <a:off x="663880" y="904251"/>
            <a:ext cx="1102290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Diffusion Model 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diffusion model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은 </a:t>
            </a:r>
            <a:r>
              <a:rPr lang="ko-KR" altLang="en-US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가우시안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분포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q(xt-1lxt)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따라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noise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더하는 </a:t>
            </a:r>
            <a:r>
              <a:rPr lang="en-US" altLang="ko-KR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markov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chain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구조의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forward process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바탕으로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reverse process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분포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q(xtlxt-1)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근사하는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p(xt-1lxt)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학습함</a:t>
            </a:r>
            <a:endParaRPr lang="en-US" altLang="ko-KR" sz="1400" u="sng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training objective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는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p(x0)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MLE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하는 문제가 되고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최종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loss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는 다음과 같이 정리됨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 중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Lt-1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항을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minimize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해야 하며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정리하면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ELBO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두 분포의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mean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차이가 되고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최종적으로 </a:t>
            </a:r>
            <a:r>
              <a:rPr lang="en-US" altLang="ko-KR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timestep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t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</a:t>
            </a:r>
            <a:r>
              <a:rPr lang="en-US" altLang="ko-KR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gaussian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noise (epsilon)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학습하는 문제가 됨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8B511AE-F798-4F14-8F29-CD331B2823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7381" y="3429000"/>
            <a:ext cx="6886575" cy="619125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C2796835-CB1B-426E-B2B7-0C095C5533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9141" y="4346691"/>
            <a:ext cx="7429500" cy="51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BE83F5DC-F9F1-4991-85DE-7D40AE485A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8191" y="5223337"/>
            <a:ext cx="3067050" cy="32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C2DCBED-1B08-4493-8B20-C160459B990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51331"/>
          <a:stretch/>
        </p:blipFill>
        <p:spPr>
          <a:xfrm>
            <a:off x="1824815" y="5606743"/>
            <a:ext cx="2835853" cy="101070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80C436A-B358-4A7F-B29F-13E311A3A7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99391" y="5459240"/>
            <a:ext cx="3095648" cy="609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5082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7D7709E-206F-4B6B-9ABA-DCEDF98FB299}"/>
              </a:ext>
            </a:extLst>
          </p:cNvPr>
          <p:cNvSpPr txBox="1"/>
          <p:nvPr/>
        </p:nvSpPr>
        <p:spPr>
          <a:xfrm>
            <a:off x="0" y="0"/>
            <a:ext cx="34554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2125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 Method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AEAE2E7-4604-4C30-96BA-7EDCD9641507}"/>
              </a:ext>
            </a:extLst>
          </p:cNvPr>
          <p:cNvSpPr txBox="1"/>
          <p:nvPr/>
        </p:nvSpPr>
        <p:spPr>
          <a:xfrm>
            <a:off x="5638800" y="2930525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922EEF6-C41D-4EED-AAFA-E7D60D60CE65}"/>
              </a:ext>
            </a:extLst>
          </p:cNvPr>
          <p:cNvSpPr txBox="1"/>
          <p:nvPr/>
        </p:nvSpPr>
        <p:spPr>
          <a:xfrm>
            <a:off x="663880" y="904251"/>
            <a:ext cx="11022904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Classification with diffusion models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1)conditional generative model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</a:t>
            </a:r>
            <a:r>
              <a:rPr lang="en-US" altLang="ko-KR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logp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en-US" altLang="ko-KR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xlc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 ELBO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2)p(c)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uniform prior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사용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3)</a:t>
            </a:r>
            <a:r>
              <a:rPr lang="en-US" altLang="ko-KR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t:uniform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en-US" altLang="ko-KR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epsilon:N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(0,1)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</a:t>
            </a:r>
            <a:r>
              <a:rPr lang="ko-KR" altLang="en-US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샘플링해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기댓값의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Monte Carlo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추정 값 계산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class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중 가장 낮은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epsilon error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갖는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class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 정답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class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 됨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04C2335-4B95-4116-A2D5-3749E82630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577" y="3298049"/>
            <a:ext cx="3124223" cy="70485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BABD339-FD53-428F-AA89-F2C05AD5B5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9383" y="4749422"/>
            <a:ext cx="4286281" cy="69533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DC01BF3-1D1E-4918-B4FE-4BE5A9D114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9080" y="3123699"/>
            <a:ext cx="3371875" cy="37147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ED485B0-246B-4764-94A9-42CBB218AC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2347" y="4552687"/>
            <a:ext cx="5019712" cy="1000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1254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7D7709E-206F-4B6B-9ABA-DCEDF98FB299}"/>
              </a:ext>
            </a:extLst>
          </p:cNvPr>
          <p:cNvSpPr txBox="1"/>
          <p:nvPr/>
        </p:nvSpPr>
        <p:spPr>
          <a:xfrm>
            <a:off x="0" y="0"/>
            <a:ext cx="34554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2125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 Method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AEAE2E7-4604-4C30-96BA-7EDCD9641507}"/>
              </a:ext>
            </a:extLst>
          </p:cNvPr>
          <p:cNvSpPr txBox="1"/>
          <p:nvPr/>
        </p:nvSpPr>
        <p:spPr>
          <a:xfrm>
            <a:off x="5638800" y="2930525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922EEF6-C41D-4EED-AAFA-E7D60D60CE65}"/>
              </a:ext>
            </a:extLst>
          </p:cNvPr>
          <p:cNvSpPr txBox="1"/>
          <p:nvPr/>
        </p:nvSpPr>
        <p:spPr>
          <a:xfrm>
            <a:off x="663880" y="904251"/>
            <a:ext cx="11022904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Variance Reduction via Difference Testing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각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class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error </a:t>
            </a:r>
            <a:r>
              <a:rPr lang="ko-KR" altLang="en-US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기댓값을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정확히 예측하기 위해 너무 많은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sample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 필요하므로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 대신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class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간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error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차이를 구해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classification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필요한 상대적 차이를 계산함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따라서 모든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class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대해 고정된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sample set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사용해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error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예측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(Fig2)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실제로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epsilon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따라 절대적인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error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값에 큰 차이를 보이지만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class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간 상대적인 차이는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epsilon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값이 달라도 </a:t>
            </a:r>
            <a:r>
              <a:rPr lang="ko-KR" altLang="en-US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일관적임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2EAB0FA-8AF9-48E2-AEEC-F493184994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8272" y="3682918"/>
            <a:ext cx="4238656" cy="60007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CEA6682-AA77-49CD-BB41-D9A9874D75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5075" y="2912711"/>
            <a:ext cx="2961618" cy="2410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1948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7D7709E-206F-4B6B-9ABA-DCEDF98FB299}"/>
              </a:ext>
            </a:extLst>
          </p:cNvPr>
          <p:cNvSpPr txBox="1"/>
          <p:nvPr/>
        </p:nvSpPr>
        <p:spPr>
          <a:xfrm>
            <a:off x="0" y="0"/>
            <a:ext cx="34554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2125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 Method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AEAE2E7-4604-4C30-96BA-7EDCD9641507}"/>
              </a:ext>
            </a:extLst>
          </p:cNvPr>
          <p:cNvSpPr txBox="1"/>
          <p:nvPr/>
        </p:nvSpPr>
        <p:spPr>
          <a:xfrm>
            <a:off x="5638800" y="2930525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922EEF6-C41D-4EED-AAFA-E7D60D60CE65}"/>
              </a:ext>
            </a:extLst>
          </p:cNvPr>
          <p:cNvSpPr txBox="1"/>
          <p:nvPr/>
        </p:nvSpPr>
        <p:spPr>
          <a:xfrm>
            <a:off x="663880" y="904251"/>
            <a:ext cx="1102290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Algorithm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algorithm: image sample x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입력 받아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T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번의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trial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마다 </a:t>
            </a:r>
            <a:r>
              <a:rPr lang="en-US" altLang="ko-KR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timestep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t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와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epsilon </a:t>
            </a:r>
            <a:r>
              <a:rPr lang="ko-KR" altLang="en-US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샘플링해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forward process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</a:t>
            </a:r>
            <a:r>
              <a:rPr lang="en-US" altLang="ko-KR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xt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계산따라서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모든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class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대해 고정된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sample set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사용해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error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예측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각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class c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대해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model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x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와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입력해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epsilon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구한 뒤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error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계산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모든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trial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끝난 뒤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mean error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 최소인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class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선택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pretrained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diffusion model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만을 이용해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학습 없이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classifier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추출함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DA66892-3139-44DB-8249-F7CB3F3A40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7601" y="3069024"/>
            <a:ext cx="5130014" cy="3447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675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7D7709E-206F-4B6B-9ABA-DCEDF98FB299}"/>
              </a:ext>
            </a:extLst>
          </p:cNvPr>
          <p:cNvSpPr txBox="1"/>
          <p:nvPr/>
        </p:nvSpPr>
        <p:spPr>
          <a:xfrm>
            <a:off x="0" y="0"/>
            <a:ext cx="34554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2125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 Method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AEAE2E7-4604-4C30-96BA-7EDCD9641507}"/>
              </a:ext>
            </a:extLst>
          </p:cNvPr>
          <p:cNvSpPr txBox="1"/>
          <p:nvPr/>
        </p:nvSpPr>
        <p:spPr>
          <a:xfrm>
            <a:off x="5638800" y="2930525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922EEF6-C41D-4EED-AAFA-E7D60D60CE65}"/>
              </a:ext>
            </a:extLst>
          </p:cNvPr>
          <p:cNvSpPr txBox="1"/>
          <p:nvPr/>
        </p:nvSpPr>
        <p:spPr>
          <a:xfrm>
            <a:off x="663880" y="904251"/>
            <a:ext cx="11022904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Diffusion Classifier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stable diffusion model(TTI model): text, zero-shot classifier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class-conditional diffusion model(</a:t>
            </a:r>
            <a:r>
              <a:rPr lang="en-US" altLang="ko-KR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DiT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): class-index, standard classifier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ED6574B-8849-4F60-9776-FBD464C14C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3285" y="2544115"/>
            <a:ext cx="8477312" cy="3476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182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1465</TotalTime>
  <Words>2467</Words>
  <Application>Microsoft Office PowerPoint</Application>
  <PresentationFormat>와이드스크린</PresentationFormat>
  <Paragraphs>219</Paragraphs>
  <Slides>35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42" baseType="lpstr">
      <vt:lpstr>나눔스퀘어 Bold</vt:lpstr>
      <vt:lpstr>나눔스퀘어 ExtraBold</vt:lpstr>
      <vt:lpstr>맑은 고딕</vt:lpstr>
      <vt:lpstr>Arial</vt:lpstr>
      <vt:lpstr>Cambria Math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CLIPood: Generalizing CLIP to Out-of-Distributions</dc:title>
  <dc:creator>user</dc:creator>
  <cp:lastModifiedBy>Owner</cp:lastModifiedBy>
  <cp:revision>486</cp:revision>
  <dcterms:created xsi:type="dcterms:W3CDTF">2024-07-23T06:17:39Z</dcterms:created>
  <dcterms:modified xsi:type="dcterms:W3CDTF">2024-09-21T09:14:15Z</dcterms:modified>
</cp:coreProperties>
</file>